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57" r:id="rId3"/>
    <p:sldId id="280"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9" r:id="rId25"/>
    <p:sldId id="278" r:id="rId26"/>
  </p:sldIdLst>
  <p:sldSz cx="9144000" cy="6858000" type="screen4x3"/>
  <p:notesSz cx="6797675" cy="9926638"/>
  <p:defaultTextStyle>
    <a:defPPr>
      <a:defRPr lang="it-IT">
        <a:uFillTx/>
      </a:defRPr>
    </a:defPPr>
    <a:lvl1pPr marL="0" algn="l" defTabSz="914400" rtl="0" eaLnBrk="1" latinLnBrk="0" hangingPunct="1">
      <a:defRPr sz="1800" kern="1200">
        <a:solidFill>
          <a:schemeClr val="tx1"/>
        </a:solidFill>
        <a:uFillTx/>
        <a:latin typeface="+mn-lt"/>
        <a:ea typeface="+mn-ea"/>
        <a:cs typeface="+mn-cs"/>
      </a:defRPr>
    </a:lvl1pPr>
    <a:lvl2pPr marL="457200" algn="l" defTabSz="914400" rtl="0" eaLnBrk="1" latinLnBrk="0" hangingPunct="1">
      <a:defRPr sz="1800" kern="1200">
        <a:solidFill>
          <a:schemeClr val="tx1"/>
        </a:solidFill>
        <a:uFillTx/>
        <a:latin typeface="+mn-lt"/>
        <a:ea typeface="+mn-ea"/>
        <a:cs typeface="+mn-cs"/>
      </a:defRPr>
    </a:lvl2pPr>
    <a:lvl3pPr marL="914400" algn="l" defTabSz="914400" rtl="0" eaLnBrk="1" latinLnBrk="0" hangingPunct="1">
      <a:defRPr sz="1800" kern="1200">
        <a:solidFill>
          <a:schemeClr val="tx1"/>
        </a:solidFill>
        <a:uFillTx/>
        <a:latin typeface="+mn-lt"/>
        <a:ea typeface="+mn-ea"/>
        <a:cs typeface="+mn-cs"/>
      </a:defRPr>
    </a:lvl3pPr>
    <a:lvl4pPr marL="1371600" algn="l" defTabSz="914400" rtl="0" eaLnBrk="1" latinLnBrk="0" hangingPunct="1">
      <a:defRPr sz="1800" kern="1200">
        <a:solidFill>
          <a:schemeClr val="tx1"/>
        </a:solidFill>
        <a:uFillTx/>
        <a:latin typeface="+mn-lt"/>
        <a:ea typeface="+mn-ea"/>
        <a:cs typeface="+mn-cs"/>
      </a:defRPr>
    </a:lvl4pPr>
    <a:lvl5pPr marL="1828800" algn="l" defTabSz="914400" rtl="0" eaLnBrk="1" latinLnBrk="0" hangingPunct="1">
      <a:defRPr sz="1800" kern="1200">
        <a:solidFill>
          <a:schemeClr val="tx1"/>
        </a:solidFill>
        <a:uFillTx/>
        <a:latin typeface="+mn-lt"/>
        <a:ea typeface="+mn-ea"/>
        <a:cs typeface="+mn-cs"/>
      </a:defRPr>
    </a:lvl5pPr>
    <a:lvl6pPr marL="2286000" algn="l" defTabSz="914400" rtl="0" eaLnBrk="1" latinLnBrk="0" hangingPunct="1">
      <a:defRPr sz="1800" kern="1200">
        <a:solidFill>
          <a:schemeClr val="tx1"/>
        </a:solidFill>
        <a:uFillTx/>
        <a:latin typeface="+mn-lt"/>
        <a:ea typeface="+mn-ea"/>
        <a:cs typeface="+mn-cs"/>
      </a:defRPr>
    </a:lvl6pPr>
    <a:lvl7pPr marL="2743200" algn="l" defTabSz="914400" rtl="0" eaLnBrk="1" latinLnBrk="0" hangingPunct="1">
      <a:defRPr sz="1800" kern="1200">
        <a:solidFill>
          <a:schemeClr val="tx1"/>
        </a:solidFill>
        <a:uFillTx/>
        <a:latin typeface="+mn-lt"/>
        <a:ea typeface="+mn-ea"/>
        <a:cs typeface="+mn-cs"/>
      </a:defRPr>
    </a:lvl7pPr>
    <a:lvl8pPr marL="3200400" algn="l" defTabSz="914400" rtl="0" eaLnBrk="1" latinLnBrk="0" hangingPunct="1">
      <a:defRPr sz="1800" kern="1200">
        <a:solidFill>
          <a:schemeClr val="tx1"/>
        </a:solidFill>
        <a:uFillTx/>
        <a:latin typeface="+mn-lt"/>
        <a:ea typeface="+mn-ea"/>
        <a:cs typeface="+mn-cs"/>
      </a:defRPr>
    </a:lvl8pPr>
    <a:lvl9pPr marL="3657600" algn="l" defTabSz="914400" rtl="0" eaLnBrk="1" latinLnBrk="0" hangingPunct="1">
      <a:defRPr sz="1800" kern="1200">
        <a:solidFill>
          <a:schemeClr val="tx1"/>
        </a:solidFill>
        <a:uFillTx/>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srgbClr val="000000"/>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srgbClr val="000000"/>
        </a:fontRef>
        <a:schemeClr val="lt1"/>
      </a:tcTxStyle>
      <a:tcStyle>
        <a:tcBdr/>
        <a:fill>
          <a:solidFill>
            <a:schemeClr val="accent1"/>
          </a:solidFill>
        </a:fill>
      </a:tcStyle>
    </a:lastCol>
    <a:firstCol>
      <a:tcTxStyle b="on">
        <a:fontRef idx="minor">
          <a:srgbClr val="000000"/>
        </a:fontRef>
        <a:schemeClr val="lt1"/>
      </a:tcTxStyle>
      <a:tcStyle>
        <a:tcBdr/>
        <a:fill>
          <a:solidFill>
            <a:schemeClr val="accent1"/>
          </a:solidFill>
        </a:fill>
      </a:tcStyle>
    </a:firstCol>
    <a:lastRow>
      <a:tcTxStyle b="on">
        <a:fontRef idx="minor">
          <a:srgbClr val="000000"/>
        </a:fontRef>
        <a:schemeClr val="lt1"/>
      </a:tcTxStyle>
      <a:tcStyle>
        <a:tcBdr>
          <a:top>
            <a:ln w="38100" cmpd="sng">
              <a:solidFill>
                <a:schemeClr val="lt1"/>
              </a:solidFill>
            </a:ln>
          </a:top>
        </a:tcBdr>
        <a:fill>
          <a:solidFill>
            <a:schemeClr val="accent1"/>
          </a:solidFill>
        </a:fill>
      </a:tcStyle>
    </a:lastRow>
    <a:firstRow>
      <a:tcTxStyle b="on">
        <a:fontRef idx="minor">
          <a:srgbClr val="000000"/>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Stile medio 2 - Colore 5">
    <a:wholeTbl>
      <a:tcTxStyle>
        <a:fontRef idx="minor">
          <a:srgbClr val="000000"/>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srgbClr val="000000"/>
        </a:fontRef>
        <a:schemeClr val="lt1"/>
      </a:tcTxStyle>
      <a:tcStyle>
        <a:tcBdr/>
        <a:fill>
          <a:solidFill>
            <a:schemeClr val="accent5"/>
          </a:solidFill>
        </a:fill>
      </a:tcStyle>
    </a:lastCol>
    <a:firstCol>
      <a:tcTxStyle b="on">
        <a:fontRef idx="minor">
          <a:srgbClr val="000000"/>
        </a:fontRef>
        <a:schemeClr val="lt1"/>
      </a:tcTxStyle>
      <a:tcStyle>
        <a:tcBdr/>
        <a:fill>
          <a:solidFill>
            <a:schemeClr val="accent5"/>
          </a:solidFill>
        </a:fill>
      </a:tcStyle>
    </a:firstCol>
    <a:lastRow>
      <a:tcTxStyle b="on">
        <a:fontRef idx="minor">
          <a:srgbClr val="000000"/>
        </a:fontRef>
        <a:schemeClr val="lt1"/>
      </a:tcTxStyle>
      <a:tcStyle>
        <a:tcBdr>
          <a:top>
            <a:ln w="38100" cmpd="sng">
              <a:solidFill>
                <a:schemeClr val="lt1"/>
              </a:solidFill>
            </a:ln>
          </a:top>
        </a:tcBdr>
        <a:fill>
          <a:solidFill>
            <a:schemeClr val="accent5"/>
          </a:solidFill>
        </a:fill>
      </a:tcStyle>
    </a:lastRow>
    <a:firstRow>
      <a:tcTxStyle b="on">
        <a:fontRef idx="minor">
          <a:srgbClr val="000000"/>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76" autoAdjust="0"/>
  </p:normalViewPr>
  <p:slideViewPr>
    <p:cSldViewPr>
      <p:cViewPr>
        <p:scale>
          <a:sx n="90" d="100"/>
          <a:sy n="90" d="100"/>
        </p:scale>
        <p:origin x="-1404" y="-72"/>
      </p:cViewPr>
      <p:guideLst>
        <p:guide orient="horz" pos="2160"/>
        <p:guide pos="2880"/>
      </p:guideLst>
    </p:cSldViewPr>
  </p:slideViewPr>
  <p:outlineViewPr>
    <p:cViewPr>
      <p:scale>
        <a:sx n="33" d="100"/>
        <a:sy n="33" d="100"/>
      </p:scale>
      <p:origin x="0" y="17328"/>
    </p:cViewPr>
  </p:outlineViewPr>
  <p:notesTextViewPr>
    <p:cViewPr>
      <p:scale>
        <a:sx n="1" d="1"/>
        <a:sy n="1" d="1"/>
      </p:scale>
      <p:origin x="0" y="0"/>
    </p:cViewPr>
  </p:notesTextViewPr>
  <p:sorterViewPr>
    <p:cViewPr>
      <p:scale>
        <a:sx n="100" d="100"/>
        <a:sy n="100" d="100"/>
      </p:scale>
      <p:origin x="0" y="104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uFillTx/>
              </a:defRPr>
            </a:lvl1pPr>
          </a:lstStyle>
          <a:p>
            <a:endParaRPr lang="it-IT">
              <a:uFillTx/>
            </a:endParaRPr>
          </a:p>
        </p:txBody>
      </p:sp>
      <p:sp>
        <p:nvSpPr>
          <p:cNvPr id="3" name="Segnaposto data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uFillTx/>
              </a:defRPr>
            </a:lvl1pPr>
          </a:lstStyle>
          <a:p>
            <a:fld id="{58B46892-947C-4A94-9C3F-8FFD541403F3}" type="datetimeFigureOut">
              <a:rPr lang="it-IT" smtClean="0">
                <a:uFillTx/>
              </a:rPr>
              <a:t>02/05/2016</a:t>
            </a:fld>
            <a:endParaRPr lang="it-IT">
              <a:uFillTx/>
            </a:endParaRPr>
          </a:p>
        </p:txBody>
      </p:sp>
      <p:sp>
        <p:nvSpPr>
          <p:cNvPr id="4" name="Segnaposto immagine diapositiva 3"/>
          <p:cNvSpPr>
            <a:spLocks noGrp="1" noRot="1" noChangeAspect="1"/>
          </p:cNvSpPr>
          <p:nvPr>
            <p:ph type="sldImg" idx="2"/>
          </p:nvPr>
        </p:nvSpPr>
        <p:spPr>
          <a:xfrm>
            <a:off x="917575" y="744538"/>
            <a:ext cx="4962525" cy="3722687"/>
          </a:xfrm>
          <a:prstGeom prst="rect">
            <a:avLst/>
          </a:prstGeom>
          <a:noFill/>
          <a:ln w="12700">
            <a:solidFill>
              <a:srgbClr val="000000"/>
            </a:solidFill>
          </a:ln>
        </p:spPr>
        <p:txBody>
          <a:bodyPr vert="horz" lIns="91440" tIns="45720" rIns="91440" bIns="45720" rtlCol="0" anchor="ctr"/>
          <a:lstStyle/>
          <a:p>
            <a:endParaRPr lang="it-IT">
              <a:uFillTx/>
            </a:endParaRPr>
          </a:p>
        </p:txBody>
      </p:sp>
      <p:sp>
        <p:nvSpPr>
          <p:cNvPr id="5" name="Segnaposto note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it-IT" smtClean="0">
                <a:uFillTx/>
              </a:rPr>
              <a:t>Fare clic per modificare stili del testo dello schema</a:t>
            </a:r>
          </a:p>
          <a:p>
            <a:pPr lvl="1"/>
            <a:r>
              <a:rPr lang="it-IT" smtClean="0">
                <a:uFillTx/>
              </a:rPr>
              <a:t>Secondo livello</a:t>
            </a:r>
          </a:p>
          <a:p>
            <a:pPr lvl="2"/>
            <a:r>
              <a:rPr lang="it-IT" smtClean="0">
                <a:uFillTx/>
              </a:rPr>
              <a:t>Terzo livello</a:t>
            </a:r>
          </a:p>
          <a:p>
            <a:pPr lvl="3"/>
            <a:r>
              <a:rPr lang="it-IT" smtClean="0">
                <a:uFillTx/>
              </a:rPr>
              <a:t>Quarto livello</a:t>
            </a:r>
          </a:p>
          <a:p>
            <a:pPr lvl="4"/>
            <a:r>
              <a:rPr lang="it-IT" smtClean="0">
                <a:uFillTx/>
              </a:rPr>
              <a:t>Quinto livello</a:t>
            </a:r>
            <a:endParaRPr lang="it-IT">
              <a:uFillTx/>
            </a:endParaRPr>
          </a:p>
        </p:txBody>
      </p:sp>
      <p:sp>
        <p:nvSpPr>
          <p:cNvPr id="6" name="Segnaposto piè di pagina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uFillTx/>
              </a:defRPr>
            </a:lvl1pPr>
          </a:lstStyle>
          <a:p>
            <a:endParaRPr lang="it-IT">
              <a:uFillTx/>
            </a:endParaRPr>
          </a:p>
        </p:txBody>
      </p:sp>
      <p:sp>
        <p:nvSpPr>
          <p:cNvPr id="7" name="Segnaposto numero diapositiva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uFillTx/>
              </a:defRPr>
            </a:lvl1pPr>
          </a:lstStyle>
          <a:p>
            <a:fld id="{2DA91455-A49B-4482-8017-CAF25A4B5294}" type="slidenum">
              <a:rPr lang="it-IT" smtClean="0">
                <a:uFillTx/>
              </a:rPr>
              <a:t>‹N›</a:t>
            </a:fld>
            <a:endParaRPr lang="it-IT">
              <a:uFillTx/>
            </a:endParaRPr>
          </a:p>
        </p:txBody>
      </p:sp>
    </p:spTree>
    <p:extLst>
      <p:ext uri="{BB962C8B-B14F-4D97-AF65-F5344CB8AC3E}">
        <p14:creationId xmlns:p14="http://schemas.microsoft.com/office/powerpoint/2010/main" val="16787177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uFillTx/>
        <a:latin typeface="+mn-lt"/>
        <a:ea typeface="+mn-ea"/>
        <a:cs typeface="+mn-cs"/>
      </a:defRPr>
    </a:lvl1pPr>
    <a:lvl2pPr marL="457200" algn="l" defTabSz="914400" rtl="0" eaLnBrk="1" latinLnBrk="0" hangingPunct="1">
      <a:defRPr sz="1200" kern="1200">
        <a:solidFill>
          <a:schemeClr val="tx1"/>
        </a:solidFill>
        <a:uFillTx/>
        <a:latin typeface="+mn-lt"/>
        <a:ea typeface="+mn-ea"/>
        <a:cs typeface="+mn-cs"/>
      </a:defRPr>
    </a:lvl2pPr>
    <a:lvl3pPr marL="914400" algn="l" defTabSz="914400" rtl="0" eaLnBrk="1" latinLnBrk="0" hangingPunct="1">
      <a:defRPr sz="1200" kern="1200">
        <a:solidFill>
          <a:schemeClr val="tx1"/>
        </a:solidFill>
        <a:uFillTx/>
        <a:latin typeface="+mn-lt"/>
        <a:ea typeface="+mn-ea"/>
        <a:cs typeface="+mn-cs"/>
      </a:defRPr>
    </a:lvl3pPr>
    <a:lvl4pPr marL="1371600" algn="l" defTabSz="914400" rtl="0" eaLnBrk="1" latinLnBrk="0" hangingPunct="1">
      <a:defRPr sz="1200" kern="1200">
        <a:solidFill>
          <a:schemeClr val="tx1"/>
        </a:solidFill>
        <a:uFillTx/>
        <a:latin typeface="+mn-lt"/>
        <a:ea typeface="+mn-ea"/>
        <a:cs typeface="+mn-cs"/>
      </a:defRPr>
    </a:lvl4pPr>
    <a:lvl5pPr marL="1828800" algn="l" defTabSz="914400" rtl="0" eaLnBrk="1" latinLnBrk="0" hangingPunct="1">
      <a:defRPr sz="1200" kern="1200">
        <a:solidFill>
          <a:schemeClr val="tx1"/>
        </a:solidFill>
        <a:uFillTx/>
        <a:latin typeface="+mn-lt"/>
        <a:ea typeface="+mn-ea"/>
        <a:cs typeface="+mn-cs"/>
      </a:defRPr>
    </a:lvl5pPr>
    <a:lvl6pPr marL="2286000" algn="l" defTabSz="914400" rtl="0" eaLnBrk="1" latinLnBrk="0" hangingPunct="1">
      <a:defRPr sz="1200" kern="1200">
        <a:solidFill>
          <a:schemeClr val="tx1"/>
        </a:solidFill>
        <a:uFillTx/>
        <a:latin typeface="+mn-lt"/>
        <a:ea typeface="+mn-ea"/>
        <a:cs typeface="+mn-cs"/>
      </a:defRPr>
    </a:lvl6pPr>
    <a:lvl7pPr marL="2743200" algn="l" defTabSz="914400" rtl="0" eaLnBrk="1" latinLnBrk="0" hangingPunct="1">
      <a:defRPr sz="1200" kern="1200">
        <a:solidFill>
          <a:schemeClr val="tx1"/>
        </a:solidFill>
        <a:uFillTx/>
        <a:latin typeface="+mn-lt"/>
        <a:ea typeface="+mn-ea"/>
        <a:cs typeface="+mn-cs"/>
      </a:defRPr>
    </a:lvl7pPr>
    <a:lvl8pPr marL="3200400" algn="l" defTabSz="914400" rtl="0" eaLnBrk="1" latinLnBrk="0" hangingPunct="1">
      <a:defRPr sz="1200" kern="1200">
        <a:solidFill>
          <a:schemeClr val="tx1"/>
        </a:solidFill>
        <a:uFillTx/>
        <a:latin typeface="+mn-lt"/>
        <a:ea typeface="+mn-ea"/>
        <a:cs typeface="+mn-cs"/>
      </a:defRPr>
    </a:lvl8pPr>
    <a:lvl9pPr marL="3657600" algn="l" defTabSz="914400" rtl="0" eaLnBrk="1" latinLnBrk="0" hangingPunct="1">
      <a:defRPr sz="1200" kern="1200">
        <a:solidFill>
          <a:schemeClr val="tx1"/>
        </a:solidFill>
        <a:uFillTx/>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uFillTx/>
              </a:rPr>
              <a:t>Fare clic per modificare lo stile del titolo</a:t>
            </a:r>
            <a:endParaRPr lang="it-IT">
              <a:uFillTx/>
            </a:endParaRP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uFillTx/>
              </a:defRPr>
            </a:lvl1pPr>
            <a:lvl2pPr marL="457200" indent="0" algn="ctr">
              <a:buNone/>
              <a:defRPr>
                <a:solidFill>
                  <a:schemeClr val="tx1">
                    <a:tint val="75000"/>
                  </a:schemeClr>
                </a:solidFill>
                <a:uFillTx/>
              </a:defRPr>
            </a:lvl2pPr>
            <a:lvl3pPr marL="914400" indent="0" algn="ctr">
              <a:buNone/>
              <a:defRPr>
                <a:solidFill>
                  <a:schemeClr val="tx1">
                    <a:tint val="75000"/>
                  </a:schemeClr>
                </a:solidFill>
                <a:uFillTx/>
              </a:defRPr>
            </a:lvl3pPr>
            <a:lvl4pPr marL="1371600" indent="0" algn="ctr">
              <a:buNone/>
              <a:defRPr>
                <a:solidFill>
                  <a:schemeClr val="tx1">
                    <a:tint val="75000"/>
                  </a:schemeClr>
                </a:solidFill>
                <a:uFillTx/>
              </a:defRPr>
            </a:lvl4pPr>
            <a:lvl5pPr marL="1828800" indent="0" algn="ctr">
              <a:buNone/>
              <a:defRPr>
                <a:solidFill>
                  <a:schemeClr val="tx1">
                    <a:tint val="75000"/>
                  </a:schemeClr>
                </a:solidFill>
                <a:uFillTx/>
              </a:defRPr>
            </a:lvl5pPr>
            <a:lvl6pPr marL="2286000" indent="0" algn="ctr">
              <a:buNone/>
              <a:defRPr>
                <a:solidFill>
                  <a:schemeClr val="tx1">
                    <a:tint val="75000"/>
                  </a:schemeClr>
                </a:solidFill>
                <a:uFillTx/>
              </a:defRPr>
            </a:lvl6pPr>
            <a:lvl7pPr marL="2743200" indent="0" algn="ctr">
              <a:buNone/>
              <a:defRPr>
                <a:solidFill>
                  <a:schemeClr val="tx1">
                    <a:tint val="75000"/>
                  </a:schemeClr>
                </a:solidFill>
                <a:uFillTx/>
              </a:defRPr>
            </a:lvl7pPr>
            <a:lvl8pPr marL="3200400" indent="0" algn="ctr">
              <a:buNone/>
              <a:defRPr>
                <a:solidFill>
                  <a:schemeClr val="tx1">
                    <a:tint val="75000"/>
                  </a:schemeClr>
                </a:solidFill>
                <a:uFillTx/>
              </a:defRPr>
            </a:lvl8pPr>
            <a:lvl9pPr marL="3657600" indent="0" algn="ctr">
              <a:buNone/>
              <a:defRPr>
                <a:solidFill>
                  <a:schemeClr val="tx1">
                    <a:tint val="75000"/>
                  </a:schemeClr>
                </a:solidFill>
                <a:uFillTx/>
              </a:defRPr>
            </a:lvl9pPr>
          </a:lstStyle>
          <a:p>
            <a:r>
              <a:rPr lang="it-IT" smtClean="0">
                <a:uFillTx/>
              </a:rPr>
              <a:t>Fare clic per modificare lo stile del sottotitolo dello schema</a:t>
            </a:r>
            <a:endParaRPr lang="it-IT">
              <a:uFillTx/>
            </a:endParaRPr>
          </a:p>
        </p:txBody>
      </p:sp>
      <p:sp>
        <p:nvSpPr>
          <p:cNvPr id="4" name="Segnaposto data 3"/>
          <p:cNvSpPr>
            <a:spLocks noGrp="1"/>
          </p:cNvSpPr>
          <p:nvPr>
            <p:ph type="dt" sz="half" idx="10"/>
          </p:nvPr>
        </p:nvSpPr>
        <p:spPr/>
        <p:txBody>
          <a:bodyPr/>
          <a:lstStyle/>
          <a:p>
            <a:r>
              <a:rPr lang="it-IT" smtClean="0">
                <a:uFillTx/>
              </a:rPr>
              <a:t>Roberto Manno</a:t>
            </a:r>
            <a:endParaRPr lang="it-IT">
              <a:uFillTx/>
            </a:endParaRPr>
          </a:p>
        </p:txBody>
      </p:sp>
      <p:sp>
        <p:nvSpPr>
          <p:cNvPr id="5" name="Segnaposto piè di pagina 4"/>
          <p:cNvSpPr>
            <a:spLocks noGrp="1"/>
          </p:cNvSpPr>
          <p:nvPr>
            <p:ph type="ftr" sz="quarter" idx="11"/>
          </p:nvPr>
        </p:nvSpPr>
        <p:spPr/>
        <p:txBody>
          <a:bodyPr/>
          <a:lstStyle/>
          <a:p>
            <a:r>
              <a:rPr lang="it-IT" smtClean="0">
                <a:uFillTx/>
              </a:rPr>
              <a:t>www.weblegal.it</a:t>
            </a:r>
            <a:endParaRPr lang="it-IT">
              <a:uFillTx/>
            </a:endParaRPr>
          </a:p>
        </p:txBody>
      </p:sp>
      <p:sp>
        <p:nvSpPr>
          <p:cNvPr id="6" name="Segnaposto numero diapositiva 5"/>
          <p:cNvSpPr>
            <a:spLocks noGrp="1"/>
          </p:cNvSpPr>
          <p:nvPr>
            <p:ph type="sldNum" sz="quarter" idx="12"/>
          </p:nvPr>
        </p:nvSpPr>
        <p:spPr/>
        <p:txBody>
          <a:bodyPr/>
          <a:lstStyle/>
          <a:p>
            <a:fld id="{44EA21A8-5A8A-40C0-B2DD-B564AFF44640}" type="slidenum">
              <a:rPr lang="it-IT" smtClean="0">
                <a:uFillTx/>
              </a:rPr>
              <a:t>‹N›</a:t>
            </a:fld>
            <a:endParaRPr lang="it-IT">
              <a:uFillTx/>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uFillTx/>
              </a:rPr>
              <a:t>Fare clic per modificare lo stile del titolo</a:t>
            </a:r>
            <a:endParaRPr lang="it-IT">
              <a:uFillTx/>
            </a:endParaRPr>
          </a:p>
        </p:txBody>
      </p:sp>
      <p:sp>
        <p:nvSpPr>
          <p:cNvPr id="3" name="Segnaposto testo verticale 2"/>
          <p:cNvSpPr>
            <a:spLocks noGrp="1"/>
          </p:cNvSpPr>
          <p:nvPr>
            <p:ph type="body" orient="vert" idx="1"/>
          </p:nvPr>
        </p:nvSpPr>
        <p:spPr/>
        <p:txBody>
          <a:bodyPr vert="eaVert"/>
          <a:lstStyle/>
          <a:p>
            <a:pPr lvl="0"/>
            <a:r>
              <a:rPr lang="it-IT" smtClean="0">
                <a:uFillTx/>
              </a:rPr>
              <a:t>Fare clic per modificare stili del testo dello schema</a:t>
            </a:r>
          </a:p>
          <a:p>
            <a:pPr lvl="1"/>
            <a:r>
              <a:rPr lang="it-IT" smtClean="0">
                <a:uFillTx/>
              </a:rPr>
              <a:t>Secondo livello</a:t>
            </a:r>
          </a:p>
          <a:p>
            <a:pPr lvl="2"/>
            <a:r>
              <a:rPr lang="it-IT" smtClean="0">
                <a:uFillTx/>
              </a:rPr>
              <a:t>Terzo livello</a:t>
            </a:r>
          </a:p>
          <a:p>
            <a:pPr lvl="3"/>
            <a:r>
              <a:rPr lang="it-IT" smtClean="0">
                <a:uFillTx/>
              </a:rPr>
              <a:t>Quarto livello</a:t>
            </a:r>
          </a:p>
          <a:p>
            <a:pPr lvl="4"/>
            <a:r>
              <a:rPr lang="it-IT" smtClean="0">
                <a:uFillTx/>
              </a:rPr>
              <a:t>Quinto livello</a:t>
            </a:r>
            <a:endParaRPr lang="it-IT">
              <a:uFillTx/>
            </a:endParaRPr>
          </a:p>
        </p:txBody>
      </p:sp>
      <p:sp>
        <p:nvSpPr>
          <p:cNvPr id="4" name="Segnaposto data 3"/>
          <p:cNvSpPr>
            <a:spLocks noGrp="1"/>
          </p:cNvSpPr>
          <p:nvPr>
            <p:ph type="dt" sz="half" idx="10"/>
          </p:nvPr>
        </p:nvSpPr>
        <p:spPr/>
        <p:txBody>
          <a:bodyPr/>
          <a:lstStyle/>
          <a:p>
            <a:r>
              <a:rPr lang="it-IT" smtClean="0">
                <a:uFillTx/>
              </a:rPr>
              <a:t>Roberto Manno</a:t>
            </a:r>
            <a:endParaRPr lang="it-IT">
              <a:uFillTx/>
            </a:endParaRPr>
          </a:p>
        </p:txBody>
      </p:sp>
      <p:sp>
        <p:nvSpPr>
          <p:cNvPr id="5" name="Segnaposto piè di pagina 4"/>
          <p:cNvSpPr>
            <a:spLocks noGrp="1"/>
          </p:cNvSpPr>
          <p:nvPr>
            <p:ph type="ftr" sz="quarter" idx="11"/>
          </p:nvPr>
        </p:nvSpPr>
        <p:spPr/>
        <p:txBody>
          <a:bodyPr/>
          <a:lstStyle/>
          <a:p>
            <a:r>
              <a:rPr lang="it-IT" smtClean="0">
                <a:uFillTx/>
              </a:rPr>
              <a:t>www.weblegal.it</a:t>
            </a:r>
            <a:endParaRPr lang="it-IT">
              <a:uFillTx/>
            </a:endParaRPr>
          </a:p>
        </p:txBody>
      </p:sp>
      <p:sp>
        <p:nvSpPr>
          <p:cNvPr id="6" name="Segnaposto numero diapositiva 5"/>
          <p:cNvSpPr>
            <a:spLocks noGrp="1"/>
          </p:cNvSpPr>
          <p:nvPr>
            <p:ph type="sldNum" sz="quarter" idx="12"/>
          </p:nvPr>
        </p:nvSpPr>
        <p:spPr/>
        <p:txBody>
          <a:bodyPr/>
          <a:lstStyle/>
          <a:p>
            <a:fld id="{44EA21A8-5A8A-40C0-B2DD-B564AFF44640}" type="slidenum">
              <a:rPr lang="it-IT" smtClean="0">
                <a:uFillTx/>
              </a:rPr>
              <a:t>‹N›</a:t>
            </a:fld>
            <a:endParaRPr lang="it-IT">
              <a:uFillTx/>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uFillTx/>
              </a:rPr>
              <a:t>Fare clic per modificare lo stile del titolo</a:t>
            </a:r>
            <a:endParaRPr lang="it-IT">
              <a:uFillTx/>
            </a:endParaRP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uFillTx/>
              </a:rPr>
              <a:t>Fare clic per modificare stili del testo dello schema</a:t>
            </a:r>
          </a:p>
          <a:p>
            <a:pPr lvl="1"/>
            <a:r>
              <a:rPr lang="it-IT" smtClean="0">
                <a:uFillTx/>
              </a:rPr>
              <a:t>Secondo livello</a:t>
            </a:r>
          </a:p>
          <a:p>
            <a:pPr lvl="2"/>
            <a:r>
              <a:rPr lang="it-IT" smtClean="0">
                <a:uFillTx/>
              </a:rPr>
              <a:t>Terzo livello</a:t>
            </a:r>
          </a:p>
          <a:p>
            <a:pPr lvl="3"/>
            <a:r>
              <a:rPr lang="it-IT" smtClean="0">
                <a:uFillTx/>
              </a:rPr>
              <a:t>Quarto livello</a:t>
            </a:r>
          </a:p>
          <a:p>
            <a:pPr lvl="4"/>
            <a:r>
              <a:rPr lang="it-IT" smtClean="0">
                <a:uFillTx/>
              </a:rPr>
              <a:t>Quinto livello</a:t>
            </a:r>
            <a:endParaRPr lang="it-IT">
              <a:uFillTx/>
            </a:endParaRPr>
          </a:p>
        </p:txBody>
      </p:sp>
      <p:sp>
        <p:nvSpPr>
          <p:cNvPr id="4" name="Segnaposto data 3"/>
          <p:cNvSpPr>
            <a:spLocks noGrp="1"/>
          </p:cNvSpPr>
          <p:nvPr>
            <p:ph type="dt" sz="half" idx="10"/>
          </p:nvPr>
        </p:nvSpPr>
        <p:spPr/>
        <p:txBody>
          <a:bodyPr/>
          <a:lstStyle/>
          <a:p>
            <a:r>
              <a:rPr lang="it-IT" smtClean="0">
                <a:uFillTx/>
              </a:rPr>
              <a:t>Roberto Manno</a:t>
            </a:r>
            <a:endParaRPr lang="it-IT">
              <a:uFillTx/>
            </a:endParaRPr>
          </a:p>
        </p:txBody>
      </p:sp>
      <p:sp>
        <p:nvSpPr>
          <p:cNvPr id="5" name="Segnaposto piè di pagina 4"/>
          <p:cNvSpPr>
            <a:spLocks noGrp="1"/>
          </p:cNvSpPr>
          <p:nvPr>
            <p:ph type="ftr" sz="quarter" idx="11"/>
          </p:nvPr>
        </p:nvSpPr>
        <p:spPr/>
        <p:txBody>
          <a:bodyPr/>
          <a:lstStyle/>
          <a:p>
            <a:r>
              <a:rPr lang="it-IT" smtClean="0">
                <a:uFillTx/>
              </a:rPr>
              <a:t>www.weblegal.it</a:t>
            </a:r>
            <a:endParaRPr lang="it-IT">
              <a:uFillTx/>
            </a:endParaRPr>
          </a:p>
        </p:txBody>
      </p:sp>
      <p:sp>
        <p:nvSpPr>
          <p:cNvPr id="6" name="Segnaposto numero diapositiva 5"/>
          <p:cNvSpPr>
            <a:spLocks noGrp="1"/>
          </p:cNvSpPr>
          <p:nvPr>
            <p:ph type="sldNum" sz="quarter" idx="12"/>
          </p:nvPr>
        </p:nvSpPr>
        <p:spPr/>
        <p:txBody>
          <a:bodyPr/>
          <a:lstStyle/>
          <a:p>
            <a:fld id="{44EA21A8-5A8A-40C0-B2DD-B564AFF44640}" type="slidenum">
              <a:rPr lang="it-IT" smtClean="0">
                <a:uFillTx/>
              </a:rPr>
              <a:t>‹N›</a:t>
            </a:fld>
            <a:endParaRPr lang="it-IT">
              <a:uFillTx/>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uFillTx/>
              </a:rPr>
              <a:t>Fare clic per modificare lo stile del titolo</a:t>
            </a:r>
            <a:endParaRPr lang="it-IT">
              <a:uFillTx/>
            </a:endParaRPr>
          </a:p>
        </p:txBody>
      </p:sp>
      <p:sp>
        <p:nvSpPr>
          <p:cNvPr id="3" name="Segnaposto contenuto 2"/>
          <p:cNvSpPr>
            <a:spLocks noGrp="1"/>
          </p:cNvSpPr>
          <p:nvPr>
            <p:ph idx="1"/>
          </p:nvPr>
        </p:nvSpPr>
        <p:spPr/>
        <p:txBody>
          <a:bodyPr/>
          <a:lstStyle/>
          <a:p>
            <a:pPr lvl="0"/>
            <a:r>
              <a:rPr lang="it-IT" smtClean="0">
                <a:uFillTx/>
              </a:rPr>
              <a:t>Fare clic per modificare stili del testo dello schema</a:t>
            </a:r>
          </a:p>
          <a:p>
            <a:pPr lvl="1"/>
            <a:r>
              <a:rPr lang="it-IT" smtClean="0">
                <a:uFillTx/>
              </a:rPr>
              <a:t>Secondo livello</a:t>
            </a:r>
          </a:p>
          <a:p>
            <a:pPr lvl="2"/>
            <a:r>
              <a:rPr lang="it-IT" smtClean="0">
                <a:uFillTx/>
              </a:rPr>
              <a:t>Terzo livello</a:t>
            </a:r>
          </a:p>
          <a:p>
            <a:pPr lvl="3"/>
            <a:r>
              <a:rPr lang="it-IT" smtClean="0">
                <a:uFillTx/>
              </a:rPr>
              <a:t>Quarto livello</a:t>
            </a:r>
          </a:p>
          <a:p>
            <a:pPr lvl="4"/>
            <a:r>
              <a:rPr lang="it-IT" smtClean="0">
                <a:uFillTx/>
              </a:rPr>
              <a:t>Quinto livello</a:t>
            </a:r>
            <a:endParaRPr lang="it-IT">
              <a:uFillTx/>
            </a:endParaRPr>
          </a:p>
        </p:txBody>
      </p:sp>
      <p:sp>
        <p:nvSpPr>
          <p:cNvPr id="4" name="Segnaposto data 3"/>
          <p:cNvSpPr>
            <a:spLocks noGrp="1"/>
          </p:cNvSpPr>
          <p:nvPr>
            <p:ph type="dt" sz="half" idx="10"/>
          </p:nvPr>
        </p:nvSpPr>
        <p:spPr/>
        <p:txBody>
          <a:bodyPr/>
          <a:lstStyle/>
          <a:p>
            <a:r>
              <a:rPr lang="it-IT" smtClean="0">
                <a:uFillTx/>
              </a:rPr>
              <a:t>Roberto Manno</a:t>
            </a:r>
            <a:endParaRPr lang="it-IT">
              <a:uFillTx/>
            </a:endParaRPr>
          </a:p>
        </p:txBody>
      </p:sp>
      <p:sp>
        <p:nvSpPr>
          <p:cNvPr id="5" name="Segnaposto piè di pagina 4"/>
          <p:cNvSpPr>
            <a:spLocks noGrp="1"/>
          </p:cNvSpPr>
          <p:nvPr>
            <p:ph type="ftr" sz="quarter" idx="11"/>
          </p:nvPr>
        </p:nvSpPr>
        <p:spPr/>
        <p:txBody>
          <a:bodyPr/>
          <a:lstStyle/>
          <a:p>
            <a:r>
              <a:rPr lang="it-IT" smtClean="0">
                <a:uFillTx/>
              </a:rPr>
              <a:t>www.weblegal.it</a:t>
            </a:r>
            <a:endParaRPr lang="it-IT">
              <a:uFillTx/>
            </a:endParaRPr>
          </a:p>
        </p:txBody>
      </p:sp>
      <p:sp>
        <p:nvSpPr>
          <p:cNvPr id="6" name="Segnaposto numero diapositiva 5"/>
          <p:cNvSpPr>
            <a:spLocks noGrp="1"/>
          </p:cNvSpPr>
          <p:nvPr>
            <p:ph type="sldNum" sz="quarter" idx="12"/>
          </p:nvPr>
        </p:nvSpPr>
        <p:spPr/>
        <p:txBody>
          <a:bodyPr/>
          <a:lstStyle/>
          <a:p>
            <a:fld id="{44EA21A8-5A8A-40C0-B2DD-B564AFF44640}" type="slidenum">
              <a:rPr lang="it-IT" smtClean="0">
                <a:uFillTx/>
              </a:rPr>
              <a:t>‹N›</a:t>
            </a:fld>
            <a:endParaRPr lang="it-IT">
              <a:uFillTx/>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uFillTx/>
              </a:defRPr>
            </a:lvl1pPr>
          </a:lstStyle>
          <a:p>
            <a:r>
              <a:rPr lang="it-IT" smtClean="0">
                <a:uFillTx/>
              </a:rPr>
              <a:t>Fare clic per modificare lo stile del titolo</a:t>
            </a:r>
            <a:endParaRPr lang="it-IT">
              <a:uFillTx/>
            </a:endParaRP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uFillTx/>
              </a:defRPr>
            </a:lvl1pPr>
            <a:lvl2pPr marL="457200" indent="0">
              <a:buNone/>
              <a:defRPr sz="1800">
                <a:solidFill>
                  <a:schemeClr val="tx1">
                    <a:tint val="75000"/>
                  </a:schemeClr>
                </a:solidFill>
                <a:uFillTx/>
              </a:defRPr>
            </a:lvl2pPr>
            <a:lvl3pPr marL="914400" indent="0">
              <a:buNone/>
              <a:defRPr sz="1600">
                <a:solidFill>
                  <a:schemeClr val="tx1">
                    <a:tint val="75000"/>
                  </a:schemeClr>
                </a:solidFill>
                <a:uFillTx/>
              </a:defRPr>
            </a:lvl3pPr>
            <a:lvl4pPr marL="1371600" indent="0">
              <a:buNone/>
              <a:defRPr sz="1400">
                <a:solidFill>
                  <a:schemeClr val="tx1">
                    <a:tint val="75000"/>
                  </a:schemeClr>
                </a:solidFill>
                <a:uFillTx/>
              </a:defRPr>
            </a:lvl4pPr>
            <a:lvl5pPr marL="1828800" indent="0">
              <a:buNone/>
              <a:defRPr sz="1400">
                <a:solidFill>
                  <a:schemeClr val="tx1">
                    <a:tint val="75000"/>
                  </a:schemeClr>
                </a:solidFill>
                <a:uFillTx/>
              </a:defRPr>
            </a:lvl5pPr>
            <a:lvl6pPr marL="2286000" indent="0">
              <a:buNone/>
              <a:defRPr sz="1400">
                <a:solidFill>
                  <a:schemeClr val="tx1">
                    <a:tint val="75000"/>
                  </a:schemeClr>
                </a:solidFill>
                <a:uFillTx/>
              </a:defRPr>
            </a:lvl6pPr>
            <a:lvl7pPr marL="2743200" indent="0">
              <a:buNone/>
              <a:defRPr sz="1400">
                <a:solidFill>
                  <a:schemeClr val="tx1">
                    <a:tint val="75000"/>
                  </a:schemeClr>
                </a:solidFill>
                <a:uFillTx/>
              </a:defRPr>
            </a:lvl7pPr>
            <a:lvl8pPr marL="3200400" indent="0">
              <a:buNone/>
              <a:defRPr sz="1400">
                <a:solidFill>
                  <a:schemeClr val="tx1">
                    <a:tint val="75000"/>
                  </a:schemeClr>
                </a:solidFill>
                <a:uFillTx/>
              </a:defRPr>
            </a:lvl8pPr>
            <a:lvl9pPr marL="3657600" indent="0">
              <a:buNone/>
              <a:defRPr sz="1400">
                <a:solidFill>
                  <a:schemeClr val="tx1">
                    <a:tint val="75000"/>
                  </a:schemeClr>
                </a:solidFill>
                <a:uFillTx/>
              </a:defRPr>
            </a:lvl9pPr>
          </a:lstStyle>
          <a:p>
            <a:pPr lvl="0"/>
            <a:r>
              <a:rPr lang="it-IT" smtClean="0">
                <a:uFillTx/>
              </a:rPr>
              <a:t>Fare clic per modificare stili del testo dello schema</a:t>
            </a:r>
          </a:p>
        </p:txBody>
      </p:sp>
      <p:sp>
        <p:nvSpPr>
          <p:cNvPr id="4" name="Segnaposto data 3"/>
          <p:cNvSpPr>
            <a:spLocks noGrp="1"/>
          </p:cNvSpPr>
          <p:nvPr>
            <p:ph type="dt" sz="half" idx="10"/>
          </p:nvPr>
        </p:nvSpPr>
        <p:spPr/>
        <p:txBody>
          <a:bodyPr/>
          <a:lstStyle/>
          <a:p>
            <a:r>
              <a:rPr lang="it-IT" smtClean="0">
                <a:uFillTx/>
              </a:rPr>
              <a:t>Roberto Manno</a:t>
            </a:r>
            <a:endParaRPr lang="it-IT">
              <a:uFillTx/>
            </a:endParaRPr>
          </a:p>
        </p:txBody>
      </p:sp>
      <p:sp>
        <p:nvSpPr>
          <p:cNvPr id="5" name="Segnaposto piè di pagina 4"/>
          <p:cNvSpPr>
            <a:spLocks noGrp="1"/>
          </p:cNvSpPr>
          <p:nvPr>
            <p:ph type="ftr" sz="quarter" idx="11"/>
          </p:nvPr>
        </p:nvSpPr>
        <p:spPr/>
        <p:txBody>
          <a:bodyPr/>
          <a:lstStyle/>
          <a:p>
            <a:r>
              <a:rPr lang="it-IT" smtClean="0">
                <a:uFillTx/>
              </a:rPr>
              <a:t>www.weblegal.it</a:t>
            </a:r>
            <a:endParaRPr lang="it-IT">
              <a:uFillTx/>
            </a:endParaRPr>
          </a:p>
        </p:txBody>
      </p:sp>
      <p:sp>
        <p:nvSpPr>
          <p:cNvPr id="6" name="Segnaposto numero diapositiva 5"/>
          <p:cNvSpPr>
            <a:spLocks noGrp="1"/>
          </p:cNvSpPr>
          <p:nvPr>
            <p:ph type="sldNum" sz="quarter" idx="12"/>
          </p:nvPr>
        </p:nvSpPr>
        <p:spPr/>
        <p:txBody>
          <a:bodyPr/>
          <a:lstStyle/>
          <a:p>
            <a:fld id="{44EA21A8-5A8A-40C0-B2DD-B564AFF44640}" type="slidenum">
              <a:rPr lang="it-IT" smtClean="0">
                <a:uFillTx/>
              </a:rPr>
              <a:t>‹N›</a:t>
            </a:fld>
            <a:endParaRPr lang="it-IT">
              <a:uFillTx/>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uFillTx/>
              </a:rPr>
              <a:t>Fare clic per modificare lo stile del titolo</a:t>
            </a:r>
            <a:endParaRPr lang="it-IT">
              <a:uFillTx/>
            </a:endParaRPr>
          </a:p>
        </p:txBody>
      </p:sp>
      <p:sp>
        <p:nvSpPr>
          <p:cNvPr id="3" name="Segnaposto contenuto 2"/>
          <p:cNvSpPr>
            <a:spLocks noGrp="1"/>
          </p:cNvSpPr>
          <p:nvPr>
            <p:ph sz="half" idx="1"/>
          </p:nvPr>
        </p:nvSpPr>
        <p:spPr>
          <a:xfrm>
            <a:off x="457200" y="1600200"/>
            <a:ext cx="4038600" cy="4525963"/>
          </a:xfrm>
        </p:spPr>
        <p:txBody>
          <a:bodyPr/>
          <a:lstStyle>
            <a:lvl1pPr>
              <a:defRPr sz="2800">
                <a:uFillTx/>
              </a:defRPr>
            </a:lvl1pPr>
            <a:lvl2pPr>
              <a:defRPr sz="2400">
                <a:uFillTx/>
              </a:defRPr>
            </a:lvl2pPr>
            <a:lvl3pPr>
              <a:defRPr sz="2000">
                <a:uFillTx/>
              </a:defRPr>
            </a:lvl3pPr>
            <a:lvl4pPr>
              <a:defRPr sz="1800">
                <a:uFillTx/>
              </a:defRPr>
            </a:lvl4pPr>
            <a:lvl5pPr>
              <a:defRPr sz="1800">
                <a:uFillTx/>
              </a:defRPr>
            </a:lvl5pPr>
            <a:lvl6pPr>
              <a:defRPr sz="1800">
                <a:uFillTx/>
              </a:defRPr>
            </a:lvl6pPr>
            <a:lvl7pPr>
              <a:defRPr sz="1800">
                <a:uFillTx/>
              </a:defRPr>
            </a:lvl7pPr>
            <a:lvl8pPr>
              <a:defRPr sz="1800">
                <a:uFillTx/>
              </a:defRPr>
            </a:lvl8pPr>
            <a:lvl9pPr>
              <a:defRPr sz="1800">
                <a:uFillTx/>
              </a:defRPr>
            </a:lvl9pPr>
          </a:lstStyle>
          <a:p>
            <a:pPr lvl="0"/>
            <a:r>
              <a:rPr lang="it-IT" smtClean="0">
                <a:uFillTx/>
              </a:rPr>
              <a:t>Fare clic per modificare stili del testo dello schema</a:t>
            </a:r>
          </a:p>
          <a:p>
            <a:pPr lvl="1"/>
            <a:r>
              <a:rPr lang="it-IT" smtClean="0">
                <a:uFillTx/>
              </a:rPr>
              <a:t>Secondo livello</a:t>
            </a:r>
          </a:p>
          <a:p>
            <a:pPr lvl="2"/>
            <a:r>
              <a:rPr lang="it-IT" smtClean="0">
                <a:uFillTx/>
              </a:rPr>
              <a:t>Terzo livello</a:t>
            </a:r>
          </a:p>
          <a:p>
            <a:pPr lvl="3"/>
            <a:r>
              <a:rPr lang="it-IT" smtClean="0">
                <a:uFillTx/>
              </a:rPr>
              <a:t>Quarto livello</a:t>
            </a:r>
          </a:p>
          <a:p>
            <a:pPr lvl="4"/>
            <a:r>
              <a:rPr lang="it-IT" smtClean="0">
                <a:uFillTx/>
              </a:rPr>
              <a:t>Quinto livello</a:t>
            </a:r>
            <a:endParaRPr lang="it-IT">
              <a:uFillTx/>
            </a:endParaRPr>
          </a:p>
        </p:txBody>
      </p:sp>
      <p:sp>
        <p:nvSpPr>
          <p:cNvPr id="4" name="Segnaposto contenuto 3"/>
          <p:cNvSpPr>
            <a:spLocks noGrp="1"/>
          </p:cNvSpPr>
          <p:nvPr>
            <p:ph sz="half" idx="2"/>
          </p:nvPr>
        </p:nvSpPr>
        <p:spPr>
          <a:xfrm>
            <a:off x="4648200" y="1600200"/>
            <a:ext cx="4038600" cy="4525963"/>
          </a:xfrm>
        </p:spPr>
        <p:txBody>
          <a:bodyPr/>
          <a:lstStyle>
            <a:lvl1pPr>
              <a:defRPr sz="2800">
                <a:uFillTx/>
              </a:defRPr>
            </a:lvl1pPr>
            <a:lvl2pPr>
              <a:defRPr sz="2400">
                <a:uFillTx/>
              </a:defRPr>
            </a:lvl2pPr>
            <a:lvl3pPr>
              <a:defRPr sz="2000">
                <a:uFillTx/>
              </a:defRPr>
            </a:lvl3pPr>
            <a:lvl4pPr>
              <a:defRPr sz="1800">
                <a:uFillTx/>
              </a:defRPr>
            </a:lvl4pPr>
            <a:lvl5pPr>
              <a:defRPr sz="1800">
                <a:uFillTx/>
              </a:defRPr>
            </a:lvl5pPr>
            <a:lvl6pPr>
              <a:defRPr sz="1800">
                <a:uFillTx/>
              </a:defRPr>
            </a:lvl6pPr>
            <a:lvl7pPr>
              <a:defRPr sz="1800">
                <a:uFillTx/>
              </a:defRPr>
            </a:lvl7pPr>
            <a:lvl8pPr>
              <a:defRPr sz="1800">
                <a:uFillTx/>
              </a:defRPr>
            </a:lvl8pPr>
            <a:lvl9pPr>
              <a:defRPr sz="1800">
                <a:uFillTx/>
              </a:defRPr>
            </a:lvl9pPr>
          </a:lstStyle>
          <a:p>
            <a:pPr lvl="0"/>
            <a:r>
              <a:rPr lang="it-IT" smtClean="0">
                <a:uFillTx/>
              </a:rPr>
              <a:t>Fare clic per modificare stili del testo dello schema</a:t>
            </a:r>
          </a:p>
          <a:p>
            <a:pPr lvl="1"/>
            <a:r>
              <a:rPr lang="it-IT" smtClean="0">
                <a:uFillTx/>
              </a:rPr>
              <a:t>Secondo livello</a:t>
            </a:r>
          </a:p>
          <a:p>
            <a:pPr lvl="2"/>
            <a:r>
              <a:rPr lang="it-IT" smtClean="0">
                <a:uFillTx/>
              </a:rPr>
              <a:t>Terzo livello</a:t>
            </a:r>
          </a:p>
          <a:p>
            <a:pPr lvl="3"/>
            <a:r>
              <a:rPr lang="it-IT" smtClean="0">
                <a:uFillTx/>
              </a:rPr>
              <a:t>Quarto livello</a:t>
            </a:r>
          </a:p>
          <a:p>
            <a:pPr lvl="4"/>
            <a:r>
              <a:rPr lang="it-IT" smtClean="0">
                <a:uFillTx/>
              </a:rPr>
              <a:t>Quinto livello</a:t>
            </a:r>
            <a:endParaRPr lang="it-IT">
              <a:uFillTx/>
            </a:endParaRPr>
          </a:p>
        </p:txBody>
      </p:sp>
      <p:sp>
        <p:nvSpPr>
          <p:cNvPr id="5" name="Segnaposto data 4"/>
          <p:cNvSpPr>
            <a:spLocks noGrp="1"/>
          </p:cNvSpPr>
          <p:nvPr>
            <p:ph type="dt" sz="half" idx="10"/>
          </p:nvPr>
        </p:nvSpPr>
        <p:spPr/>
        <p:txBody>
          <a:bodyPr/>
          <a:lstStyle/>
          <a:p>
            <a:r>
              <a:rPr lang="it-IT" smtClean="0">
                <a:uFillTx/>
              </a:rPr>
              <a:t>Roberto Manno</a:t>
            </a:r>
            <a:endParaRPr lang="it-IT">
              <a:uFillTx/>
            </a:endParaRPr>
          </a:p>
        </p:txBody>
      </p:sp>
      <p:sp>
        <p:nvSpPr>
          <p:cNvPr id="6" name="Segnaposto piè di pagina 5"/>
          <p:cNvSpPr>
            <a:spLocks noGrp="1"/>
          </p:cNvSpPr>
          <p:nvPr>
            <p:ph type="ftr" sz="quarter" idx="11"/>
          </p:nvPr>
        </p:nvSpPr>
        <p:spPr/>
        <p:txBody>
          <a:bodyPr/>
          <a:lstStyle/>
          <a:p>
            <a:r>
              <a:rPr lang="it-IT" smtClean="0">
                <a:uFillTx/>
              </a:rPr>
              <a:t>www.weblegal.it</a:t>
            </a:r>
            <a:endParaRPr lang="it-IT">
              <a:uFillTx/>
            </a:endParaRPr>
          </a:p>
        </p:txBody>
      </p:sp>
      <p:sp>
        <p:nvSpPr>
          <p:cNvPr id="7" name="Segnaposto numero diapositiva 6"/>
          <p:cNvSpPr>
            <a:spLocks noGrp="1"/>
          </p:cNvSpPr>
          <p:nvPr>
            <p:ph type="sldNum" sz="quarter" idx="12"/>
          </p:nvPr>
        </p:nvSpPr>
        <p:spPr/>
        <p:txBody>
          <a:bodyPr/>
          <a:lstStyle/>
          <a:p>
            <a:fld id="{44EA21A8-5A8A-40C0-B2DD-B564AFF44640}" type="slidenum">
              <a:rPr lang="it-IT" smtClean="0">
                <a:uFillTx/>
              </a:rPr>
              <a:t>‹N›</a:t>
            </a:fld>
            <a:endParaRPr lang="it-IT">
              <a:uFillTx/>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uFillTx/>
              </a:defRPr>
            </a:lvl1pPr>
          </a:lstStyle>
          <a:p>
            <a:r>
              <a:rPr lang="it-IT" smtClean="0">
                <a:uFillTx/>
              </a:rPr>
              <a:t>Fare clic per modificare lo stile del titolo</a:t>
            </a:r>
            <a:endParaRPr lang="it-IT">
              <a:uFillTx/>
            </a:endParaRP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uFillTx/>
              </a:defRPr>
            </a:lvl1pPr>
            <a:lvl2pPr marL="457200" indent="0">
              <a:buNone/>
              <a:defRPr sz="2000" b="1">
                <a:uFillTx/>
              </a:defRPr>
            </a:lvl2pPr>
            <a:lvl3pPr marL="914400" indent="0">
              <a:buNone/>
              <a:defRPr sz="1800" b="1">
                <a:uFillTx/>
              </a:defRPr>
            </a:lvl3pPr>
            <a:lvl4pPr marL="1371600" indent="0">
              <a:buNone/>
              <a:defRPr sz="1600" b="1">
                <a:uFillTx/>
              </a:defRPr>
            </a:lvl4pPr>
            <a:lvl5pPr marL="1828800" indent="0">
              <a:buNone/>
              <a:defRPr sz="1600" b="1">
                <a:uFillTx/>
              </a:defRPr>
            </a:lvl5pPr>
            <a:lvl6pPr marL="2286000" indent="0">
              <a:buNone/>
              <a:defRPr sz="1600" b="1">
                <a:uFillTx/>
              </a:defRPr>
            </a:lvl6pPr>
            <a:lvl7pPr marL="2743200" indent="0">
              <a:buNone/>
              <a:defRPr sz="1600" b="1">
                <a:uFillTx/>
              </a:defRPr>
            </a:lvl7pPr>
            <a:lvl8pPr marL="3200400" indent="0">
              <a:buNone/>
              <a:defRPr sz="1600" b="1">
                <a:uFillTx/>
              </a:defRPr>
            </a:lvl8pPr>
            <a:lvl9pPr marL="3657600" indent="0">
              <a:buNone/>
              <a:defRPr sz="1600" b="1">
                <a:uFillTx/>
              </a:defRPr>
            </a:lvl9pPr>
          </a:lstStyle>
          <a:p>
            <a:pPr lvl="0"/>
            <a:r>
              <a:rPr lang="it-IT" smtClean="0">
                <a:uFillTx/>
              </a:rPr>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uFillTx/>
              </a:defRPr>
            </a:lvl1pPr>
            <a:lvl2pPr>
              <a:defRPr sz="2000">
                <a:uFillTx/>
              </a:defRPr>
            </a:lvl2pPr>
            <a:lvl3pPr>
              <a:defRPr sz="1800">
                <a:uFillTx/>
              </a:defRPr>
            </a:lvl3pPr>
            <a:lvl4pPr>
              <a:defRPr sz="1600">
                <a:uFillTx/>
              </a:defRPr>
            </a:lvl4pPr>
            <a:lvl5pPr>
              <a:defRPr sz="1600">
                <a:uFillTx/>
              </a:defRPr>
            </a:lvl5pPr>
            <a:lvl6pPr>
              <a:defRPr sz="1600">
                <a:uFillTx/>
              </a:defRPr>
            </a:lvl6pPr>
            <a:lvl7pPr>
              <a:defRPr sz="1600">
                <a:uFillTx/>
              </a:defRPr>
            </a:lvl7pPr>
            <a:lvl8pPr>
              <a:defRPr sz="1600">
                <a:uFillTx/>
              </a:defRPr>
            </a:lvl8pPr>
            <a:lvl9pPr>
              <a:defRPr sz="1600">
                <a:uFillTx/>
              </a:defRPr>
            </a:lvl9pPr>
          </a:lstStyle>
          <a:p>
            <a:pPr lvl="0"/>
            <a:r>
              <a:rPr lang="it-IT" smtClean="0">
                <a:uFillTx/>
              </a:rPr>
              <a:t>Fare clic per modificare stili del testo dello schema</a:t>
            </a:r>
          </a:p>
          <a:p>
            <a:pPr lvl="1"/>
            <a:r>
              <a:rPr lang="it-IT" smtClean="0">
                <a:uFillTx/>
              </a:rPr>
              <a:t>Secondo livello</a:t>
            </a:r>
          </a:p>
          <a:p>
            <a:pPr lvl="2"/>
            <a:r>
              <a:rPr lang="it-IT" smtClean="0">
                <a:uFillTx/>
              </a:rPr>
              <a:t>Terzo livello</a:t>
            </a:r>
          </a:p>
          <a:p>
            <a:pPr lvl="3"/>
            <a:r>
              <a:rPr lang="it-IT" smtClean="0">
                <a:uFillTx/>
              </a:rPr>
              <a:t>Quarto livello</a:t>
            </a:r>
          </a:p>
          <a:p>
            <a:pPr lvl="4"/>
            <a:r>
              <a:rPr lang="it-IT" smtClean="0">
                <a:uFillTx/>
              </a:rPr>
              <a:t>Quinto livello</a:t>
            </a:r>
            <a:endParaRPr lang="it-IT">
              <a:uFillTx/>
            </a:endParaRP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uFillTx/>
              </a:defRPr>
            </a:lvl1pPr>
            <a:lvl2pPr marL="457200" indent="0">
              <a:buNone/>
              <a:defRPr sz="2000" b="1">
                <a:uFillTx/>
              </a:defRPr>
            </a:lvl2pPr>
            <a:lvl3pPr marL="914400" indent="0">
              <a:buNone/>
              <a:defRPr sz="1800" b="1">
                <a:uFillTx/>
              </a:defRPr>
            </a:lvl3pPr>
            <a:lvl4pPr marL="1371600" indent="0">
              <a:buNone/>
              <a:defRPr sz="1600" b="1">
                <a:uFillTx/>
              </a:defRPr>
            </a:lvl4pPr>
            <a:lvl5pPr marL="1828800" indent="0">
              <a:buNone/>
              <a:defRPr sz="1600" b="1">
                <a:uFillTx/>
              </a:defRPr>
            </a:lvl5pPr>
            <a:lvl6pPr marL="2286000" indent="0">
              <a:buNone/>
              <a:defRPr sz="1600" b="1">
                <a:uFillTx/>
              </a:defRPr>
            </a:lvl6pPr>
            <a:lvl7pPr marL="2743200" indent="0">
              <a:buNone/>
              <a:defRPr sz="1600" b="1">
                <a:uFillTx/>
              </a:defRPr>
            </a:lvl7pPr>
            <a:lvl8pPr marL="3200400" indent="0">
              <a:buNone/>
              <a:defRPr sz="1600" b="1">
                <a:uFillTx/>
              </a:defRPr>
            </a:lvl8pPr>
            <a:lvl9pPr marL="3657600" indent="0">
              <a:buNone/>
              <a:defRPr sz="1600" b="1">
                <a:uFillTx/>
              </a:defRPr>
            </a:lvl9pPr>
          </a:lstStyle>
          <a:p>
            <a:pPr lvl="0"/>
            <a:r>
              <a:rPr lang="it-IT" smtClean="0">
                <a:uFillTx/>
              </a:rPr>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uFillTx/>
              </a:defRPr>
            </a:lvl1pPr>
            <a:lvl2pPr>
              <a:defRPr sz="2000">
                <a:uFillTx/>
              </a:defRPr>
            </a:lvl2pPr>
            <a:lvl3pPr>
              <a:defRPr sz="1800">
                <a:uFillTx/>
              </a:defRPr>
            </a:lvl3pPr>
            <a:lvl4pPr>
              <a:defRPr sz="1600">
                <a:uFillTx/>
              </a:defRPr>
            </a:lvl4pPr>
            <a:lvl5pPr>
              <a:defRPr sz="1600">
                <a:uFillTx/>
              </a:defRPr>
            </a:lvl5pPr>
            <a:lvl6pPr>
              <a:defRPr sz="1600">
                <a:uFillTx/>
              </a:defRPr>
            </a:lvl6pPr>
            <a:lvl7pPr>
              <a:defRPr sz="1600">
                <a:uFillTx/>
              </a:defRPr>
            </a:lvl7pPr>
            <a:lvl8pPr>
              <a:defRPr sz="1600">
                <a:uFillTx/>
              </a:defRPr>
            </a:lvl8pPr>
            <a:lvl9pPr>
              <a:defRPr sz="1600">
                <a:uFillTx/>
              </a:defRPr>
            </a:lvl9pPr>
          </a:lstStyle>
          <a:p>
            <a:pPr lvl="0"/>
            <a:r>
              <a:rPr lang="it-IT" smtClean="0">
                <a:uFillTx/>
              </a:rPr>
              <a:t>Fare clic per modificare stili del testo dello schema</a:t>
            </a:r>
          </a:p>
          <a:p>
            <a:pPr lvl="1"/>
            <a:r>
              <a:rPr lang="it-IT" smtClean="0">
                <a:uFillTx/>
              </a:rPr>
              <a:t>Secondo livello</a:t>
            </a:r>
          </a:p>
          <a:p>
            <a:pPr lvl="2"/>
            <a:r>
              <a:rPr lang="it-IT" smtClean="0">
                <a:uFillTx/>
              </a:rPr>
              <a:t>Terzo livello</a:t>
            </a:r>
          </a:p>
          <a:p>
            <a:pPr lvl="3"/>
            <a:r>
              <a:rPr lang="it-IT" smtClean="0">
                <a:uFillTx/>
              </a:rPr>
              <a:t>Quarto livello</a:t>
            </a:r>
          </a:p>
          <a:p>
            <a:pPr lvl="4"/>
            <a:r>
              <a:rPr lang="it-IT" smtClean="0">
                <a:uFillTx/>
              </a:rPr>
              <a:t>Quinto livello</a:t>
            </a:r>
            <a:endParaRPr lang="it-IT">
              <a:uFillTx/>
            </a:endParaRPr>
          </a:p>
        </p:txBody>
      </p:sp>
      <p:sp>
        <p:nvSpPr>
          <p:cNvPr id="7" name="Segnaposto data 6"/>
          <p:cNvSpPr>
            <a:spLocks noGrp="1"/>
          </p:cNvSpPr>
          <p:nvPr>
            <p:ph type="dt" sz="half" idx="10"/>
          </p:nvPr>
        </p:nvSpPr>
        <p:spPr/>
        <p:txBody>
          <a:bodyPr/>
          <a:lstStyle/>
          <a:p>
            <a:r>
              <a:rPr lang="it-IT" smtClean="0">
                <a:uFillTx/>
              </a:rPr>
              <a:t>Roberto Manno</a:t>
            </a:r>
            <a:endParaRPr lang="it-IT">
              <a:uFillTx/>
            </a:endParaRPr>
          </a:p>
        </p:txBody>
      </p:sp>
      <p:sp>
        <p:nvSpPr>
          <p:cNvPr id="8" name="Segnaposto piè di pagina 7"/>
          <p:cNvSpPr>
            <a:spLocks noGrp="1"/>
          </p:cNvSpPr>
          <p:nvPr>
            <p:ph type="ftr" sz="quarter" idx="11"/>
          </p:nvPr>
        </p:nvSpPr>
        <p:spPr/>
        <p:txBody>
          <a:bodyPr/>
          <a:lstStyle/>
          <a:p>
            <a:r>
              <a:rPr lang="it-IT" smtClean="0">
                <a:uFillTx/>
              </a:rPr>
              <a:t>www.weblegal.it</a:t>
            </a:r>
            <a:endParaRPr lang="it-IT">
              <a:uFillTx/>
            </a:endParaRPr>
          </a:p>
        </p:txBody>
      </p:sp>
      <p:sp>
        <p:nvSpPr>
          <p:cNvPr id="9" name="Segnaposto numero diapositiva 8"/>
          <p:cNvSpPr>
            <a:spLocks noGrp="1"/>
          </p:cNvSpPr>
          <p:nvPr>
            <p:ph type="sldNum" sz="quarter" idx="12"/>
          </p:nvPr>
        </p:nvSpPr>
        <p:spPr/>
        <p:txBody>
          <a:bodyPr/>
          <a:lstStyle/>
          <a:p>
            <a:fld id="{44EA21A8-5A8A-40C0-B2DD-B564AFF44640}" type="slidenum">
              <a:rPr lang="it-IT" smtClean="0">
                <a:uFillTx/>
              </a:rPr>
              <a:t>‹N›</a:t>
            </a:fld>
            <a:endParaRPr lang="it-IT">
              <a:uFillTx/>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uFillTx/>
              </a:rPr>
              <a:t>Fare clic per modificare lo stile del titolo</a:t>
            </a:r>
            <a:endParaRPr lang="it-IT">
              <a:uFillTx/>
            </a:endParaRPr>
          </a:p>
        </p:txBody>
      </p:sp>
      <p:sp>
        <p:nvSpPr>
          <p:cNvPr id="3" name="Segnaposto data 2"/>
          <p:cNvSpPr>
            <a:spLocks noGrp="1"/>
          </p:cNvSpPr>
          <p:nvPr>
            <p:ph type="dt" sz="half" idx="10"/>
          </p:nvPr>
        </p:nvSpPr>
        <p:spPr/>
        <p:txBody>
          <a:bodyPr/>
          <a:lstStyle/>
          <a:p>
            <a:r>
              <a:rPr lang="it-IT" smtClean="0">
                <a:uFillTx/>
              </a:rPr>
              <a:t>Roberto Manno</a:t>
            </a:r>
            <a:endParaRPr lang="it-IT">
              <a:uFillTx/>
            </a:endParaRPr>
          </a:p>
        </p:txBody>
      </p:sp>
      <p:sp>
        <p:nvSpPr>
          <p:cNvPr id="4" name="Segnaposto piè di pagina 3"/>
          <p:cNvSpPr>
            <a:spLocks noGrp="1"/>
          </p:cNvSpPr>
          <p:nvPr>
            <p:ph type="ftr" sz="quarter" idx="11"/>
          </p:nvPr>
        </p:nvSpPr>
        <p:spPr/>
        <p:txBody>
          <a:bodyPr/>
          <a:lstStyle/>
          <a:p>
            <a:r>
              <a:rPr lang="it-IT" smtClean="0">
                <a:uFillTx/>
              </a:rPr>
              <a:t>www.weblegal.it</a:t>
            </a:r>
            <a:endParaRPr lang="it-IT">
              <a:uFillTx/>
            </a:endParaRPr>
          </a:p>
        </p:txBody>
      </p:sp>
      <p:sp>
        <p:nvSpPr>
          <p:cNvPr id="5" name="Segnaposto numero diapositiva 4"/>
          <p:cNvSpPr>
            <a:spLocks noGrp="1"/>
          </p:cNvSpPr>
          <p:nvPr>
            <p:ph type="sldNum" sz="quarter" idx="12"/>
          </p:nvPr>
        </p:nvSpPr>
        <p:spPr/>
        <p:txBody>
          <a:bodyPr/>
          <a:lstStyle/>
          <a:p>
            <a:fld id="{44EA21A8-5A8A-40C0-B2DD-B564AFF44640}" type="slidenum">
              <a:rPr lang="it-IT" smtClean="0">
                <a:uFillTx/>
              </a:rPr>
              <a:t>‹N›</a:t>
            </a:fld>
            <a:endParaRPr lang="it-IT">
              <a:uFillTx/>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r>
              <a:rPr lang="it-IT" smtClean="0">
                <a:uFillTx/>
              </a:rPr>
              <a:t>Roberto Manno</a:t>
            </a:r>
            <a:endParaRPr lang="it-IT">
              <a:uFillTx/>
            </a:endParaRPr>
          </a:p>
        </p:txBody>
      </p:sp>
      <p:sp>
        <p:nvSpPr>
          <p:cNvPr id="3" name="Segnaposto piè di pagina 2"/>
          <p:cNvSpPr>
            <a:spLocks noGrp="1"/>
          </p:cNvSpPr>
          <p:nvPr>
            <p:ph type="ftr" sz="quarter" idx="11"/>
          </p:nvPr>
        </p:nvSpPr>
        <p:spPr/>
        <p:txBody>
          <a:bodyPr/>
          <a:lstStyle/>
          <a:p>
            <a:r>
              <a:rPr lang="it-IT" smtClean="0">
                <a:uFillTx/>
              </a:rPr>
              <a:t>www.weblegal.it</a:t>
            </a:r>
            <a:endParaRPr lang="it-IT">
              <a:uFillTx/>
            </a:endParaRPr>
          </a:p>
        </p:txBody>
      </p:sp>
      <p:sp>
        <p:nvSpPr>
          <p:cNvPr id="4" name="Segnaposto numero diapositiva 3"/>
          <p:cNvSpPr>
            <a:spLocks noGrp="1"/>
          </p:cNvSpPr>
          <p:nvPr>
            <p:ph type="sldNum" sz="quarter" idx="12"/>
          </p:nvPr>
        </p:nvSpPr>
        <p:spPr/>
        <p:txBody>
          <a:bodyPr/>
          <a:lstStyle/>
          <a:p>
            <a:fld id="{44EA21A8-5A8A-40C0-B2DD-B564AFF44640}" type="slidenum">
              <a:rPr lang="it-IT" smtClean="0">
                <a:uFillTx/>
              </a:rPr>
              <a:t>‹N›</a:t>
            </a:fld>
            <a:endParaRPr lang="it-IT">
              <a:uFillTx/>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uFillTx/>
              </a:defRPr>
            </a:lvl1pPr>
          </a:lstStyle>
          <a:p>
            <a:r>
              <a:rPr lang="it-IT" smtClean="0">
                <a:uFillTx/>
              </a:rPr>
              <a:t>Fare clic per modificare lo stile del titolo</a:t>
            </a:r>
            <a:endParaRPr lang="it-IT">
              <a:uFillTx/>
            </a:endParaRPr>
          </a:p>
        </p:txBody>
      </p:sp>
      <p:sp>
        <p:nvSpPr>
          <p:cNvPr id="3" name="Segnaposto contenuto 2"/>
          <p:cNvSpPr>
            <a:spLocks noGrp="1"/>
          </p:cNvSpPr>
          <p:nvPr>
            <p:ph idx="1"/>
          </p:nvPr>
        </p:nvSpPr>
        <p:spPr>
          <a:xfrm>
            <a:off x="3575050" y="273050"/>
            <a:ext cx="5111750" cy="5853113"/>
          </a:xfrm>
        </p:spPr>
        <p:txBody>
          <a:bodyPr/>
          <a:lstStyle>
            <a:lvl1pPr>
              <a:defRPr sz="3200">
                <a:uFillTx/>
              </a:defRPr>
            </a:lvl1pPr>
            <a:lvl2pPr>
              <a:defRPr sz="2800">
                <a:uFillTx/>
              </a:defRPr>
            </a:lvl2pPr>
            <a:lvl3pPr>
              <a:defRPr sz="2400">
                <a:uFillTx/>
              </a:defRPr>
            </a:lvl3pPr>
            <a:lvl4pPr>
              <a:defRPr sz="2000">
                <a:uFillTx/>
              </a:defRPr>
            </a:lvl4pPr>
            <a:lvl5pPr>
              <a:defRPr sz="2000">
                <a:uFillTx/>
              </a:defRPr>
            </a:lvl5pPr>
            <a:lvl6pPr>
              <a:defRPr sz="2000">
                <a:uFillTx/>
              </a:defRPr>
            </a:lvl6pPr>
            <a:lvl7pPr>
              <a:defRPr sz="2000">
                <a:uFillTx/>
              </a:defRPr>
            </a:lvl7pPr>
            <a:lvl8pPr>
              <a:defRPr sz="2000">
                <a:uFillTx/>
              </a:defRPr>
            </a:lvl8pPr>
            <a:lvl9pPr>
              <a:defRPr sz="2000">
                <a:uFillTx/>
              </a:defRPr>
            </a:lvl9pPr>
          </a:lstStyle>
          <a:p>
            <a:pPr lvl="0"/>
            <a:r>
              <a:rPr lang="it-IT" smtClean="0">
                <a:uFillTx/>
              </a:rPr>
              <a:t>Fare clic per modificare stili del testo dello schema</a:t>
            </a:r>
          </a:p>
          <a:p>
            <a:pPr lvl="1"/>
            <a:r>
              <a:rPr lang="it-IT" smtClean="0">
                <a:uFillTx/>
              </a:rPr>
              <a:t>Secondo livello</a:t>
            </a:r>
          </a:p>
          <a:p>
            <a:pPr lvl="2"/>
            <a:r>
              <a:rPr lang="it-IT" smtClean="0">
                <a:uFillTx/>
              </a:rPr>
              <a:t>Terzo livello</a:t>
            </a:r>
          </a:p>
          <a:p>
            <a:pPr lvl="3"/>
            <a:r>
              <a:rPr lang="it-IT" smtClean="0">
                <a:uFillTx/>
              </a:rPr>
              <a:t>Quarto livello</a:t>
            </a:r>
          </a:p>
          <a:p>
            <a:pPr lvl="4"/>
            <a:r>
              <a:rPr lang="it-IT" smtClean="0">
                <a:uFillTx/>
              </a:rPr>
              <a:t>Quinto livello</a:t>
            </a:r>
            <a:endParaRPr lang="it-IT">
              <a:uFillTx/>
            </a:endParaRP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uFillTx/>
              </a:defRPr>
            </a:lvl1pPr>
            <a:lvl2pPr marL="457200" indent="0">
              <a:buNone/>
              <a:defRPr sz="1200">
                <a:uFillTx/>
              </a:defRPr>
            </a:lvl2pPr>
            <a:lvl3pPr marL="914400" indent="0">
              <a:buNone/>
              <a:defRPr sz="1000">
                <a:uFillTx/>
              </a:defRPr>
            </a:lvl3pPr>
            <a:lvl4pPr marL="1371600" indent="0">
              <a:buNone/>
              <a:defRPr sz="900">
                <a:uFillTx/>
              </a:defRPr>
            </a:lvl4pPr>
            <a:lvl5pPr marL="1828800" indent="0">
              <a:buNone/>
              <a:defRPr sz="900">
                <a:uFillTx/>
              </a:defRPr>
            </a:lvl5pPr>
            <a:lvl6pPr marL="2286000" indent="0">
              <a:buNone/>
              <a:defRPr sz="900">
                <a:uFillTx/>
              </a:defRPr>
            </a:lvl6pPr>
            <a:lvl7pPr marL="2743200" indent="0">
              <a:buNone/>
              <a:defRPr sz="900">
                <a:uFillTx/>
              </a:defRPr>
            </a:lvl7pPr>
            <a:lvl8pPr marL="3200400" indent="0">
              <a:buNone/>
              <a:defRPr sz="900">
                <a:uFillTx/>
              </a:defRPr>
            </a:lvl8pPr>
            <a:lvl9pPr marL="3657600" indent="0">
              <a:buNone/>
              <a:defRPr sz="900">
                <a:uFillTx/>
              </a:defRPr>
            </a:lvl9pPr>
          </a:lstStyle>
          <a:p>
            <a:pPr lvl="0"/>
            <a:r>
              <a:rPr lang="it-IT" smtClean="0">
                <a:uFillTx/>
              </a:rPr>
              <a:t>Fare clic per modificare stili del testo dello schema</a:t>
            </a:r>
          </a:p>
        </p:txBody>
      </p:sp>
      <p:sp>
        <p:nvSpPr>
          <p:cNvPr id="5" name="Segnaposto data 4"/>
          <p:cNvSpPr>
            <a:spLocks noGrp="1"/>
          </p:cNvSpPr>
          <p:nvPr>
            <p:ph type="dt" sz="half" idx="10"/>
          </p:nvPr>
        </p:nvSpPr>
        <p:spPr/>
        <p:txBody>
          <a:bodyPr/>
          <a:lstStyle/>
          <a:p>
            <a:r>
              <a:rPr lang="it-IT" smtClean="0">
                <a:uFillTx/>
              </a:rPr>
              <a:t>Roberto Manno</a:t>
            </a:r>
            <a:endParaRPr lang="it-IT">
              <a:uFillTx/>
            </a:endParaRPr>
          </a:p>
        </p:txBody>
      </p:sp>
      <p:sp>
        <p:nvSpPr>
          <p:cNvPr id="6" name="Segnaposto piè di pagina 5"/>
          <p:cNvSpPr>
            <a:spLocks noGrp="1"/>
          </p:cNvSpPr>
          <p:nvPr>
            <p:ph type="ftr" sz="quarter" idx="11"/>
          </p:nvPr>
        </p:nvSpPr>
        <p:spPr/>
        <p:txBody>
          <a:bodyPr/>
          <a:lstStyle/>
          <a:p>
            <a:r>
              <a:rPr lang="it-IT" smtClean="0">
                <a:uFillTx/>
              </a:rPr>
              <a:t>www.weblegal.it</a:t>
            </a:r>
            <a:endParaRPr lang="it-IT">
              <a:uFillTx/>
            </a:endParaRPr>
          </a:p>
        </p:txBody>
      </p:sp>
      <p:sp>
        <p:nvSpPr>
          <p:cNvPr id="7" name="Segnaposto numero diapositiva 6"/>
          <p:cNvSpPr>
            <a:spLocks noGrp="1"/>
          </p:cNvSpPr>
          <p:nvPr>
            <p:ph type="sldNum" sz="quarter" idx="12"/>
          </p:nvPr>
        </p:nvSpPr>
        <p:spPr/>
        <p:txBody>
          <a:bodyPr/>
          <a:lstStyle/>
          <a:p>
            <a:fld id="{44EA21A8-5A8A-40C0-B2DD-B564AFF44640}" type="slidenum">
              <a:rPr lang="it-IT" smtClean="0">
                <a:uFillTx/>
              </a:rPr>
              <a:t>‹N›</a:t>
            </a:fld>
            <a:endParaRPr lang="it-IT">
              <a:uFillTx/>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uFillTx/>
              </a:defRPr>
            </a:lvl1pPr>
          </a:lstStyle>
          <a:p>
            <a:r>
              <a:rPr lang="it-IT" smtClean="0">
                <a:uFillTx/>
              </a:rPr>
              <a:t>Fare clic per modificare lo stile del titolo</a:t>
            </a:r>
            <a:endParaRPr lang="it-IT">
              <a:uFillTx/>
            </a:endParaRP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uFillTx/>
              </a:defRPr>
            </a:lvl1pPr>
            <a:lvl2pPr marL="457200" indent="0">
              <a:buNone/>
              <a:defRPr sz="2800">
                <a:uFillTx/>
              </a:defRPr>
            </a:lvl2pPr>
            <a:lvl3pPr marL="914400" indent="0">
              <a:buNone/>
              <a:defRPr sz="2400">
                <a:uFillTx/>
              </a:defRPr>
            </a:lvl3pPr>
            <a:lvl4pPr marL="1371600" indent="0">
              <a:buNone/>
              <a:defRPr sz="2000">
                <a:uFillTx/>
              </a:defRPr>
            </a:lvl4pPr>
            <a:lvl5pPr marL="1828800" indent="0">
              <a:buNone/>
              <a:defRPr sz="2000">
                <a:uFillTx/>
              </a:defRPr>
            </a:lvl5pPr>
            <a:lvl6pPr marL="2286000" indent="0">
              <a:buNone/>
              <a:defRPr sz="2000">
                <a:uFillTx/>
              </a:defRPr>
            </a:lvl6pPr>
            <a:lvl7pPr marL="2743200" indent="0">
              <a:buNone/>
              <a:defRPr sz="2000">
                <a:uFillTx/>
              </a:defRPr>
            </a:lvl7pPr>
            <a:lvl8pPr marL="3200400" indent="0">
              <a:buNone/>
              <a:defRPr sz="2000">
                <a:uFillTx/>
              </a:defRPr>
            </a:lvl8pPr>
            <a:lvl9pPr marL="3657600" indent="0">
              <a:buNone/>
              <a:defRPr sz="2000">
                <a:uFillTx/>
              </a:defRPr>
            </a:lvl9pPr>
          </a:lstStyle>
          <a:p>
            <a:endParaRPr lang="it-IT">
              <a:uFillTx/>
            </a:endParaRPr>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uFillTx/>
              </a:defRPr>
            </a:lvl1pPr>
            <a:lvl2pPr marL="457200" indent="0">
              <a:buNone/>
              <a:defRPr sz="1200">
                <a:uFillTx/>
              </a:defRPr>
            </a:lvl2pPr>
            <a:lvl3pPr marL="914400" indent="0">
              <a:buNone/>
              <a:defRPr sz="1000">
                <a:uFillTx/>
              </a:defRPr>
            </a:lvl3pPr>
            <a:lvl4pPr marL="1371600" indent="0">
              <a:buNone/>
              <a:defRPr sz="900">
                <a:uFillTx/>
              </a:defRPr>
            </a:lvl4pPr>
            <a:lvl5pPr marL="1828800" indent="0">
              <a:buNone/>
              <a:defRPr sz="900">
                <a:uFillTx/>
              </a:defRPr>
            </a:lvl5pPr>
            <a:lvl6pPr marL="2286000" indent="0">
              <a:buNone/>
              <a:defRPr sz="900">
                <a:uFillTx/>
              </a:defRPr>
            </a:lvl6pPr>
            <a:lvl7pPr marL="2743200" indent="0">
              <a:buNone/>
              <a:defRPr sz="900">
                <a:uFillTx/>
              </a:defRPr>
            </a:lvl7pPr>
            <a:lvl8pPr marL="3200400" indent="0">
              <a:buNone/>
              <a:defRPr sz="900">
                <a:uFillTx/>
              </a:defRPr>
            </a:lvl8pPr>
            <a:lvl9pPr marL="3657600" indent="0">
              <a:buNone/>
              <a:defRPr sz="900">
                <a:uFillTx/>
              </a:defRPr>
            </a:lvl9pPr>
          </a:lstStyle>
          <a:p>
            <a:pPr lvl="0"/>
            <a:r>
              <a:rPr lang="it-IT" smtClean="0">
                <a:uFillTx/>
              </a:rPr>
              <a:t>Fare clic per modificare stili del testo dello schema</a:t>
            </a:r>
          </a:p>
        </p:txBody>
      </p:sp>
      <p:sp>
        <p:nvSpPr>
          <p:cNvPr id="5" name="Segnaposto data 4"/>
          <p:cNvSpPr>
            <a:spLocks noGrp="1"/>
          </p:cNvSpPr>
          <p:nvPr>
            <p:ph type="dt" sz="half" idx="10"/>
          </p:nvPr>
        </p:nvSpPr>
        <p:spPr/>
        <p:txBody>
          <a:bodyPr/>
          <a:lstStyle/>
          <a:p>
            <a:r>
              <a:rPr lang="it-IT" smtClean="0">
                <a:uFillTx/>
              </a:rPr>
              <a:t>Roberto Manno</a:t>
            </a:r>
            <a:endParaRPr lang="it-IT">
              <a:uFillTx/>
            </a:endParaRPr>
          </a:p>
        </p:txBody>
      </p:sp>
      <p:sp>
        <p:nvSpPr>
          <p:cNvPr id="6" name="Segnaposto piè di pagina 5"/>
          <p:cNvSpPr>
            <a:spLocks noGrp="1"/>
          </p:cNvSpPr>
          <p:nvPr>
            <p:ph type="ftr" sz="quarter" idx="11"/>
          </p:nvPr>
        </p:nvSpPr>
        <p:spPr/>
        <p:txBody>
          <a:bodyPr/>
          <a:lstStyle/>
          <a:p>
            <a:r>
              <a:rPr lang="it-IT" smtClean="0">
                <a:uFillTx/>
              </a:rPr>
              <a:t>www.weblegal.it</a:t>
            </a:r>
            <a:endParaRPr lang="it-IT">
              <a:uFillTx/>
            </a:endParaRPr>
          </a:p>
        </p:txBody>
      </p:sp>
      <p:sp>
        <p:nvSpPr>
          <p:cNvPr id="7" name="Segnaposto numero diapositiva 6"/>
          <p:cNvSpPr>
            <a:spLocks noGrp="1"/>
          </p:cNvSpPr>
          <p:nvPr>
            <p:ph type="sldNum" sz="quarter" idx="12"/>
          </p:nvPr>
        </p:nvSpPr>
        <p:spPr/>
        <p:txBody>
          <a:bodyPr/>
          <a:lstStyle/>
          <a:p>
            <a:fld id="{44EA21A8-5A8A-40C0-B2DD-B564AFF44640}" type="slidenum">
              <a:rPr lang="it-IT" smtClean="0">
                <a:uFillTx/>
              </a:rPr>
              <a:t>‹N›</a:t>
            </a:fld>
            <a:endParaRPr lang="it-IT">
              <a:uFillTx/>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uFillTx/>
              </a:rPr>
              <a:t>Fare clic per modificare lo stile del titolo</a:t>
            </a:r>
            <a:endParaRPr lang="it-IT">
              <a:uFillTx/>
            </a:endParaRP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uFillTx/>
              </a:rPr>
              <a:t>Fare clic per modificare stili del testo dello schema</a:t>
            </a:r>
          </a:p>
          <a:p>
            <a:pPr lvl="1"/>
            <a:r>
              <a:rPr lang="it-IT" smtClean="0">
                <a:uFillTx/>
              </a:rPr>
              <a:t>Secondo livello</a:t>
            </a:r>
          </a:p>
          <a:p>
            <a:pPr lvl="2"/>
            <a:r>
              <a:rPr lang="it-IT" smtClean="0">
                <a:uFillTx/>
              </a:rPr>
              <a:t>Terzo livello</a:t>
            </a:r>
          </a:p>
          <a:p>
            <a:pPr lvl="3"/>
            <a:r>
              <a:rPr lang="it-IT" smtClean="0">
                <a:uFillTx/>
              </a:rPr>
              <a:t>Quarto livello</a:t>
            </a:r>
          </a:p>
          <a:p>
            <a:pPr lvl="4"/>
            <a:r>
              <a:rPr lang="it-IT" smtClean="0">
                <a:uFillTx/>
              </a:rPr>
              <a:t>Quinto livello</a:t>
            </a:r>
            <a:endParaRPr lang="it-IT">
              <a:uFillTx/>
            </a:endParaRP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uFillTx/>
              </a:defRPr>
            </a:lvl1pPr>
          </a:lstStyle>
          <a:p>
            <a:r>
              <a:rPr lang="it-IT" smtClean="0">
                <a:uFillTx/>
              </a:rPr>
              <a:t>Roberto Manno</a:t>
            </a:r>
            <a:endParaRPr lang="it-IT">
              <a:uFillTx/>
            </a:endParaRPr>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uFillTx/>
              </a:defRPr>
            </a:lvl1pPr>
          </a:lstStyle>
          <a:p>
            <a:r>
              <a:rPr lang="it-IT" smtClean="0">
                <a:uFillTx/>
              </a:rPr>
              <a:t>www.weblegal.it</a:t>
            </a:r>
            <a:endParaRPr lang="it-IT">
              <a:uFillTx/>
            </a:endParaRPr>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uFillTx/>
              </a:defRPr>
            </a:lvl1pPr>
          </a:lstStyle>
          <a:p>
            <a:fld id="{44EA21A8-5A8A-40C0-B2DD-B564AFF44640}" type="slidenum">
              <a:rPr lang="it-IT" smtClean="0">
                <a:uFillTx/>
              </a:rPr>
              <a:t>‹N›</a:t>
            </a:fld>
            <a:endParaRPr lang="it-IT">
              <a:uFillTx/>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914400" rtl="0" eaLnBrk="1" latinLnBrk="0" hangingPunct="1">
        <a:spcBef>
          <a:spcPct val="0"/>
        </a:spcBef>
        <a:buNone/>
        <a:defRPr sz="4400" kern="1200">
          <a:solidFill>
            <a:schemeClr val="tx1"/>
          </a:solidFill>
          <a:uFillTx/>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uFillTx/>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uFillTx/>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uFillTx/>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uFillTx/>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uFillTx/>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uFillTx/>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uFillTx/>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uFillTx/>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uFillTx/>
          <a:latin typeface="+mn-lt"/>
          <a:ea typeface="+mn-ea"/>
          <a:cs typeface="+mn-cs"/>
        </a:defRPr>
      </a:lvl9pPr>
    </p:bodyStyle>
    <p:otherStyle>
      <a:defPPr>
        <a:defRPr lang="it-IT">
          <a:uFillTx/>
        </a:defRPr>
      </a:defPPr>
      <a:lvl1pPr marL="0" algn="l" defTabSz="914400" rtl="0" eaLnBrk="1" latinLnBrk="0" hangingPunct="1">
        <a:defRPr sz="1800" kern="1200">
          <a:solidFill>
            <a:schemeClr val="tx1"/>
          </a:solidFill>
          <a:uFillTx/>
          <a:latin typeface="+mn-lt"/>
          <a:ea typeface="+mn-ea"/>
          <a:cs typeface="+mn-cs"/>
        </a:defRPr>
      </a:lvl1pPr>
      <a:lvl2pPr marL="457200" algn="l" defTabSz="914400" rtl="0" eaLnBrk="1" latinLnBrk="0" hangingPunct="1">
        <a:defRPr sz="1800" kern="1200">
          <a:solidFill>
            <a:schemeClr val="tx1"/>
          </a:solidFill>
          <a:uFillTx/>
          <a:latin typeface="+mn-lt"/>
          <a:ea typeface="+mn-ea"/>
          <a:cs typeface="+mn-cs"/>
        </a:defRPr>
      </a:lvl2pPr>
      <a:lvl3pPr marL="914400" algn="l" defTabSz="914400" rtl="0" eaLnBrk="1" latinLnBrk="0" hangingPunct="1">
        <a:defRPr sz="1800" kern="1200">
          <a:solidFill>
            <a:schemeClr val="tx1"/>
          </a:solidFill>
          <a:uFillTx/>
          <a:latin typeface="+mn-lt"/>
          <a:ea typeface="+mn-ea"/>
          <a:cs typeface="+mn-cs"/>
        </a:defRPr>
      </a:lvl3pPr>
      <a:lvl4pPr marL="1371600" algn="l" defTabSz="914400" rtl="0" eaLnBrk="1" latinLnBrk="0" hangingPunct="1">
        <a:defRPr sz="1800" kern="1200">
          <a:solidFill>
            <a:schemeClr val="tx1"/>
          </a:solidFill>
          <a:uFillTx/>
          <a:latin typeface="+mn-lt"/>
          <a:ea typeface="+mn-ea"/>
          <a:cs typeface="+mn-cs"/>
        </a:defRPr>
      </a:lvl4pPr>
      <a:lvl5pPr marL="1828800" algn="l" defTabSz="914400" rtl="0" eaLnBrk="1" latinLnBrk="0" hangingPunct="1">
        <a:defRPr sz="1800" kern="1200">
          <a:solidFill>
            <a:schemeClr val="tx1"/>
          </a:solidFill>
          <a:uFillTx/>
          <a:latin typeface="+mn-lt"/>
          <a:ea typeface="+mn-ea"/>
          <a:cs typeface="+mn-cs"/>
        </a:defRPr>
      </a:lvl5pPr>
      <a:lvl6pPr marL="2286000" algn="l" defTabSz="914400" rtl="0" eaLnBrk="1" latinLnBrk="0" hangingPunct="1">
        <a:defRPr sz="1800" kern="1200">
          <a:solidFill>
            <a:schemeClr val="tx1"/>
          </a:solidFill>
          <a:uFillTx/>
          <a:latin typeface="+mn-lt"/>
          <a:ea typeface="+mn-ea"/>
          <a:cs typeface="+mn-cs"/>
        </a:defRPr>
      </a:lvl6pPr>
      <a:lvl7pPr marL="2743200" algn="l" defTabSz="914400" rtl="0" eaLnBrk="1" latinLnBrk="0" hangingPunct="1">
        <a:defRPr sz="1800" kern="1200">
          <a:solidFill>
            <a:schemeClr val="tx1"/>
          </a:solidFill>
          <a:uFillTx/>
          <a:latin typeface="+mn-lt"/>
          <a:ea typeface="+mn-ea"/>
          <a:cs typeface="+mn-cs"/>
        </a:defRPr>
      </a:lvl7pPr>
      <a:lvl8pPr marL="3200400" algn="l" defTabSz="914400" rtl="0" eaLnBrk="1" latinLnBrk="0" hangingPunct="1">
        <a:defRPr sz="1800" kern="1200">
          <a:solidFill>
            <a:schemeClr val="tx1"/>
          </a:solidFill>
          <a:uFillTx/>
          <a:latin typeface="+mn-lt"/>
          <a:ea typeface="+mn-ea"/>
          <a:cs typeface="+mn-cs"/>
        </a:defRPr>
      </a:lvl8pPr>
      <a:lvl9pPr marL="3657600" algn="l" defTabSz="914400" rtl="0" eaLnBrk="1" latinLnBrk="0" hangingPunct="1">
        <a:defRPr sz="1800" kern="1200">
          <a:solidFill>
            <a:schemeClr val="tx1"/>
          </a:solidFill>
          <a:uFillTx/>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adrforum.com/" TargetMode="External"/><Relationship Id="rId2" Type="http://schemas.openxmlformats.org/officeDocument/2006/relationships/hyperlink" Target="http://www.wipo.int/" TargetMode="External"/><Relationship Id="rId1" Type="http://schemas.openxmlformats.org/officeDocument/2006/relationships/slideLayout" Target="../slideLayouts/slideLayout2.xml"/><Relationship Id="rId5" Type="http://schemas.openxmlformats.org/officeDocument/2006/relationships/hyperlink" Target="http://usr.mfsd.it/" TargetMode="External"/><Relationship Id="rId4" Type="http://schemas.openxmlformats.org/officeDocument/2006/relationships/hyperlink" Target="http://udrp.adr.eu/"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www.crdd.it/" TargetMode="External"/><Relationship Id="rId2" Type="http://schemas.openxmlformats.org/officeDocument/2006/relationships/hyperlink" Target="http://www.nic.it/registra-tuo-it/aspetti-legali" TargetMode="External"/><Relationship Id="rId1" Type="http://schemas.openxmlformats.org/officeDocument/2006/relationships/slideLayout" Target="../slideLayouts/slideLayout2.xml"/><Relationship Id="rId6" Type="http://schemas.openxmlformats.org/officeDocument/2006/relationships/hyperlink" Target="http://www.tonucci.it/" TargetMode="External"/><Relationship Id="rId5" Type="http://schemas.openxmlformats.org/officeDocument/2006/relationships/hyperlink" Target="http://www.mfsd.it/" TargetMode="External"/><Relationship Id="rId4" Type="http://schemas.openxmlformats.org/officeDocument/2006/relationships/hyperlink" Target="http://www.camera-arbitrale.it/" TargetMode="External"/></Relationships>
</file>

<file path=ppt/slides/_rels/slide18.xml.rels><?xml version="1.0" encoding="UTF-8" standalone="yes"?>
<Relationships xmlns="http://schemas.openxmlformats.org/package/2006/relationships"><Relationship Id="rId2" Type="http://schemas.openxmlformats.org/officeDocument/2006/relationships/hyperlink" Target="http://www.wipo.int/amc/en/domains/search/overview2.0"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vodka.com/"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domainnamewire.com/2015/09/10/lawsuit-filed-after-materia-com-udrp-and-its-an-interesting-case/"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gnso.icann.org/en/drafts/rpm-charter-15mar16-en.pdf"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www.weblegal.it/domain-name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www.vodka.eu/"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interlex.it/nomiadom/comunita.ht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eur-lex.europa.eu/legal-content/IT/AUTO/?uri=celex:32015R2424"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normAutofit/>
          </a:bodyPr>
          <a:lstStyle/>
          <a:p>
            <a:r>
              <a:rPr lang="it-IT" dirty="0" smtClean="0">
                <a:solidFill>
                  <a:srgbClr val="FF0000"/>
                </a:solidFill>
                <a:uFillTx/>
              </a:rPr>
              <a:t>Università degli studi di Bari</a:t>
            </a:r>
            <a:endParaRPr lang="it-IT" dirty="0">
              <a:solidFill>
                <a:srgbClr val="FF0000"/>
              </a:solidFill>
              <a:uFillTx/>
            </a:endParaRPr>
          </a:p>
        </p:txBody>
      </p:sp>
      <p:sp>
        <p:nvSpPr>
          <p:cNvPr id="5" name="Segnaposto contenuto 4"/>
          <p:cNvSpPr>
            <a:spLocks noGrp="1"/>
          </p:cNvSpPr>
          <p:nvPr>
            <p:ph idx="1"/>
          </p:nvPr>
        </p:nvSpPr>
        <p:spPr>
          <a:xfrm>
            <a:off x="229611" y="1979514"/>
            <a:ext cx="8229600" cy="4525963"/>
          </a:xfrm>
        </p:spPr>
        <p:txBody>
          <a:bodyPr/>
          <a:lstStyle/>
          <a:p>
            <a:pPr marL="0" indent="0" algn="ctr">
              <a:buNone/>
            </a:pPr>
            <a:r>
              <a:rPr lang="es-ES" dirty="0" smtClean="0">
                <a:uFillTx/>
              </a:rPr>
              <a:t>Facoltà di Economia - 2 maggio 2016</a:t>
            </a:r>
          </a:p>
          <a:p>
            <a:pPr marL="0" indent="0" algn="ctr">
              <a:buNone/>
            </a:pPr>
            <a:r>
              <a:rPr lang="es-ES" dirty="0" smtClean="0">
                <a:uFillTx/>
              </a:rPr>
              <a:t>Seminario</a:t>
            </a:r>
          </a:p>
          <a:p>
            <a:pPr marL="0" indent="0" algn="ctr">
              <a:buNone/>
            </a:pPr>
            <a:r>
              <a:rPr lang="it-IT" b="1" i="1" u="sng" dirty="0" smtClean="0">
                <a:uFillTx/>
              </a:rPr>
              <a:t>«Marchi</a:t>
            </a:r>
            <a:r>
              <a:rPr lang="it-IT" b="1" i="1" u="sng" dirty="0">
                <a:uFillTx/>
              </a:rPr>
              <a:t>,</a:t>
            </a:r>
            <a:r>
              <a:rPr lang="it-IT" b="1" i="1" u="sng" dirty="0" smtClean="0">
                <a:uFillTx/>
              </a:rPr>
              <a:t> Internet e Domain </a:t>
            </a:r>
            <a:r>
              <a:rPr lang="it-IT" b="1" i="1" u="sng" dirty="0" err="1" smtClean="0">
                <a:uFillTx/>
              </a:rPr>
              <a:t>Names</a:t>
            </a:r>
            <a:r>
              <a:rPr lang="it-IT" b="1" i="1" u="sng" dirty="0" smtClean="0">
                <a:uFillTx/>
              </a:rPr>
              <a:t>»</a:t>
            </a:r>
          </a:p>
        </p:txBody>
      </p:sp>
      <p:sp>
        <p:nvSpPr>
          <p:cNvPr id="6" name="Segnaposto data 5"/>
          <p:cNvSpPr>
            <a:spLocks noGrp="1"/>
          </p:cNvSpPr>
          <p:nvPr>
            <p:ph type="dt" sz="half" idx="10"/>
          </p:nvPr>
        </p:nvSpPr>
        <p:spPr/>
        <p:txBody>
          <a:bodyPr/>
          <a:lstStyle/>
          <a:p>
            <a:r>
              <a:rPr lang="it-IT" smtClean="0">
                <a:uFillTx/>
              </a:rPr>
              <a:t>Roberto Manno</a:t>
            </a:r>
            <a:endParaRPr lang="it-IT">
              <a:uFillTx/>
            </a:endParaRPr>
          </a:p>
        </p:txBody>
      </p:sp>
      <p:sp>
        <p:nvSpPr>
          <p:cNvPr id="7" name="Segnaposto piè di pagina 6"/>
          <p:cNvSpPr>
            <a:spLocks noGrp="1"/>
          </p:cNvSpPr>
          <p:nvPr>
            <p:ph type="ftr" sz="quarter" idx="11"/>
          </p:nvPr>
        </p:nvSpPr>
        <p:spPr/>
        <p:txBody>
          <a:bodyPr/>
          <a:lstStyle/>
          <a:p>
            <a:r>
              <a:rPr lang="it-IT" smtClean="0">
                <a:uFillTx/>
              </a:rPr>
              <a:t>www.weblegal.it</a:t>
            </a:r>
            <a:endParaRPr lang="it-IT">
              <a:uFillTx/>
            </a:endParaRPr>
          </a:p>
        </p:txBody>
      </p:sp>
      <p:sp>
        <p:nvSpPr>
          <p:cNvPr id="8" name="Segnaposto numero diapositiva 7"/>
          <p:cNvSpPr>
            <a:spLocks noGrp="1"/>
          </p:cNvSpPr>
          <p:nvPr>
            <p:ph type="sldNum" sz="quarter" idx="12"/>
          </p:nvPr>
        </p:nvSpPr>
        <p:spPr/>
        <p:txBody>
          <a:bodyPr/>
          <a:lstStyle/>
          <a:p>
            <a:fld id="{44EA21A8-5A8A-40C0-B2DD-B564AFF44640}" type="slidenum">
              <a:rPr lang="it-IT" smtClean="0">
                <a:uFillTx/>
              </a:rPr>
              <a:t>1</a:t>
            </a:fld>
            <a:endParaRPr lang="it-IT">
              <a:uFillTx/>
            </a:endParaRPr>
          </a:p>
        </p:txBody>
      </p:sp>
      <p:pic>
        <p:nvPicPr>
          <p:cNvPr id="1027" name="Picture 3" descr="D:\Asus\Documents\studio\web\logoHeadWL.png"/>
          <p:cNvPicPr>
            <a:picLocks noChangeAspect="1" noChangeArrowheads="1"/>
          </p:cNvPicPr>
          <p:nvPr/>
        </p:nvPicPr>
        <p:blipFill>
          <a:blip r:embed="rId2"/>
          <a:srcRect/>
          <a:stretch>
            <a:fillRect/>
          </a:stretch>
        </p:blipFill>
        <p:spPr bwMode="auto">
          <a:xfrm>
            <a:off x="3334409" y="4509120"/>
            <a:ext cx="2710301" cy="1512912"/>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solidFill>
                  <a:srgbClr val="FF0000"/>
                </a:solidFill>
                <a:uFillTx/>
              </a:rPr>
              <a:t>Art.7(1)(b) R 207/2009</a:t>
            </a:r>
            <a:endParaRPr lang="it-IT" dirty="0">
              <a:solidFill>
                <a:srgbClr val="FF0000"/>
              </a:solidFill>
              <a:uFillTx/>
            </a:endParaRPr>
          </a:p>
        </p:txBody>
      </p:sp>
      <p:sp>
        <p:nvSpPr>
          <p:cNvPr id="3" name="Segnaposto contenuto 2"/>
          <p:cNvSpPr>
            <a:spLocks noGrp="1"/>
          </p:cNvSpPr>
          <p:nvPr>
            <p:ph idx="1"/>
          </p:nvPr>
        </p:nvSpPr>
        <p:spPr/>
        <p:style>
          <a:lnRef idx="2">
            <a:schemeClr val="accent6"/>
          </a:lnRef>
          <a:fillRef idx="1">
            <a:schemeClr val="lt1"/>
          </a:fillRef>
          <a:effectRef idx="0">
            <a:schemeClr val="accent6"/>
          </a:effectRef>
          <a:fontRef idx="minor">
            <a:schemeClr val="dk1"/>
          </a:fontRef>
        </p:style>
        <p:txBody>
          <a:bodyPr>
            <a:normAutofit/>
          </a:bodyPr>
          <a:lstStyle/>
          <a:p>
            <a:r>
              <a:rPr lang="it-IT" dirty="0">
                <a:uFillTx/>
              </a:rPr>
              <a:t>Il marchio “si richiede” allo Stato (o negli stati in cui si intende utilizzare il segno), che infatti lo </a:t>
            </a:r>
            <a:r>
              <a:rPr lang="it-IT" dirty="0" smtClean="0">
                <a:uFillTx/>
              </a:rPr>
              <a:t>concede o lo rifiuta </a:t>
            </a:r>
            <a:r>
              <a:rPr lang="it-IT" dirty="0">
                <a:uFillTx/>
              </a:rPr>
              <a:t>dopo una serie di controlli. </a:t>
            </a:r>
            <a:endParaRPr lang="it-IT" dirty="0" smtClean="0">
              <a:uFillTx/>
            </a:endParaRPr>
          </a:p>
          <a:p>
            <a:r>
              <a:rPr lang="it-IT" dirty="0" smtClean="0">
                <a:uFillTx/>
              </a:rPr>
              <a:t>Uno </a:t>
            </a:r>
            <a:r>
              <a:rPr lang="it-IT" dirty="0">
                <a:uFillTx/>
              </a:rPr>
              <a:t>dei più importanti controlli è quello sulla “</a:t>
            </a:r>
            <a:r>
              <a:rPr lang="it-IT" i="1" dirty="0">
                <a:uFillTx/>
              </a:rPr>
              <a:t>capacità distintiva</a:t>
            </a:r>
            <a:r>
              <a:rPr lang="it-IT" dirty="0">
                <a:uFillTx/>
              </a:rPr>
              <a:t>” del </a:t>
            </a:r>
            <a:r>
              <a:rPr lang="it-IT" dirty="0" smtClean="0">
                <a:uFillTx/>
              </a:rPr>
              <a:t>marchio. </a:t>
            </a:r>
          </a:p>
          <a:p>
            <a:r>
              <a:rPr lang="it-IT" dirty="0" smtClean="0">
                <a:uFillTx/>
              </a:rPr>
              <a:t>Segni </a:t>
            </a:r>
            <a:r>
              <a:rPr lang="it-IT" dirty="0">
                <a:uFillTx/>
              </a:rPr>
              <a:t>composti </a:t>
            </a:r>
            <a:r>
              <a:rPr lang="it-IT" b="1" i="1" dirty="0">
                <a:uFillTx/>
              </a:rPr>
              <a:t>esclusivamente</a:t>
            </a:r>
            <a:r>
              <a:rPr lang="it-IT" dirty="0">
                <a:uFillTx/>
              </a:rPr>
              <a:t> da parole descrittive o generiche. </a:t>
            </a:r>
            <a:endParaRPr lang="it-IT" dirty="0" smtClean="0">
              <a:uFillTx/>
            </a:endParaRPr>
          </a:p>
          <a:p>
            <a:pPr marL="0" indent="0">
              <a:buNone/>
            </a:pPr>
            <a:endParaRPr lang="it-IT" dirty="0">
              <a:uFillTx/>
            </a:endParaRPr>
          </a:p>
        </p:txBody>
      </p:sp>
      <p:sp>
        <p:nvSpPr>
          <p:cNvPr id="4" name="Segnaposto data 3"/>
          <p:cNvSpPr>
            <a:spLocks noGrp="1"/>
          </p:cNvSpPr>
          <p:nvPr>
            <p:ph type="dt" sz="half" idx="10"/>
          </p:nvPr>
        </p:nvSpPr>
        <p:spPr/>
        <p:txBody>
          <a:bodyPr/>
          <a:lstStyle/>
          <a:p>
            <a:r>
              <a:rPr lang="it-IT" smtClean="0">
                <a:uFillTx/>
              </a:rPr>
              <a:t>Roberto Manno</a:t>
            </a:r>
            <a:endParaRPr lang="it-IT">
              <a:uFillTx/>
            </a:endParaRPr>
          </a:p>
        </p:txBody>
      </p:sp>
      <p:sp>
        <p:nvSpPr>
          <p:cNvPr id="5" name="Segnaposto piè di pagina 4"/>
          <p:cNvSpPr>
            <a:spLocks noGrp="1"/>
          </p:cNvSpPr>
          <p:nvPr>
            <p:ph type="ftr" sz="quarter" idx="11"/>
          </p:nvPr>
        </p:nvSpPr>
        <p:spPr/>
        <p:txBody>
          <a:bodyPr/>
          <a:lstStyle/>
          <a:p>
            <a:r>
              <a:rPr lang="it-IT" smtClean="0">
                <a:uFillTx/>
              </a:rPr>
              <a:t>www.weblegal.it</a:t>
            </a:r>
            <a:endParaRPr lang="it-IT">
              <a:uFillTx/>
            </a:endParaRPr>
          </a:p>
        </p:txBody>
      </p:sp>
      <p:sp>
        <p:nvSpPr>
          <p:cNvPr id="6" name="Segnaposto numero diapositiva 5"/>
          <p:cNvSpPr>
            <a:spLocks noGrp="1"/>
          </p:cNvSpPr>
          <p:nvPr>
            <p:ph type="sldNum" sz="quarter" idx="12"/>
          </p:nvPr>
        </p:nvSpPr>
        <p:spPr/>
        <p:txBody>
          <a:bodyPr/>
          <a:lstStyle/>
          <a:p>
            <a:fld id="{44EA21A8-5A8A-40C0-B2DD-B564AFF44640}" type="slidenum">
              <a:rPr lang="it-IT" smtClean="0">
                <a:uFillTx/>
              </a:rPr>
              <a:t>10</a:t>
            </a:fld>
            <a:endParaRPr lang="it-IT">
              <a:uFillTx/>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solidFill>
                  <a:srgbClr val="FF0000"/>
                </a:solidFill>
                <a:uFillTx/>
              </a:rPr>
              <a:t>Un caso dall’EUIPO…</a:t>
            </a:r>
            <a:endParaRPr lang="it-IT" dirty="0">
              <a:solidFill>
                <a:srgbClr val="FF0000"/>
              </a:solidFill>
              <a:uFillTx/>
            </a:endParaRPr>
          </a:p>
        </p:txBody>
      </p:sp>
      <p:sp>
        <p:nvSpPr>
          <p:cNvPr id="3" name="Segnaposto contenuto 2"/>
          <p:cNvSpPr>
            <a:spLocks noGrp="1"/>
          </p:cNvSpPr>
          <p:nvPr>
            <p:ph idx="1"/>
          </p:nvPr>
        </p:nvSpPr>
        <p:spPr/>
        <p:txBody>
          <a:bodyPr/>
          <a:lstStyle/>
          <a:p>
            <a:endParaRPr lang="it-IT" dirty="0">
              <a:uFillTx/>
            </a:endParaRPr>
          </a:p>
        </p:txBody>
      </p:sp>
      <p:sp>
        <p:nvSpPr>
          <p:cNvPr id="4" name="Segnaposto data 3"/>
          <p:cNvSpPr>
            <a:spLocks noGrp="1"/>
          </p:cNvSpPr>
          <p:nvPr>
            <p:ph type="dt" sz="half" idx="10"/>
          </p:nvPr>
        </p:nvSpPr>
        <p:spPr/>
        <p:txBody>
          <a:bodyPr/>
          <a:lstStyle/>
          <a:p>
            <a:r>
              <a:rPr lang="it-IT" dirty="0" smtClean="0">
                <a:uFillTx/>
              </a:rPr>
              <a:t>Roberto Manno</a:t>
            </a:r>
            <a:endParaRPr lang="it-IT" dirty="0">
              <a:uFillTx/>
            </a:endParaRPr>
          </a:p>
        </p:txBody>
      </p:sp>
      <p:sp>
        <p:nvSpPr>
          <p:cNvPr id="5" name="Segnaposto piè di pagina 4"/>
          <p:cNvSpPr>
            <a:spLocks noGrp="1"/>
          </p:cNvSpPr>
          <p:nvPr>
            <p:ph type="ftr" sz="quarter" idx="11"/>
          </p:nvPr>
        </p:nvSpPr>
        <p:spPr/>
        <p:txBody>
          <a:bodyPr/>
          <a:lstStyle/>
          <a:p>
            <a:r>
              <a:rPr lang="it-IT" smtClean="0">
                <a:uFillTx/>
              </a:rPr>
              <a:t>www.weblegal.it</a:t>
            </a:r>
            <a:endParaRPr lang="it-IT">
              <a:uFillTx/>
            </a:endParaRPr>
          </a:p>
        </p:txBody>
      </p:sp>
      <p:sp>
        <p:nvSpPr>
          <p:cNvPr id="6" name="Segnaposto numero diapositiva 5"/>
          <p:cNvSpPr>
            <a:spLocks noGrp="1"/>
          </p:cNvSpPr>
          <p:nvPr>
            <p:ph type="sldNum" sz="quarter" idx="12"/>
          </p:nvPr>
        </p:nvSpPr>
        <p:spPr/>
        <p:txBody>
          <a:bodyPr/>
          <a:lstStyle/>
          <a:p>
            <a:fld id="{44EA21A8-5A8A-40C0-B2DD-B564AFF44640}" type="slidenum">
              <a:rPr lang="it-IT" smtClean="0">
                <a:uFillTx/>
              </a:rPr>
              <a:t>11</a:t>
            </a:fld>
            <a:endParaRPr lang="it-IT">
              <a:uFillTx/>
            </a:endParaRPr>
          </a:p>
        </p:txBody>
      </p:sp>
      <p:pic>
        <p:nvPicPr>
          <p:cNvPr id="1026" name="Picture 2"/>
          <p:cNvPicPr>
            <a:picLocks noChangeAspect="1" noChangeArrowheads="1"/>
          </p:cNvPicPr>
          <p:nvPr/>
        </p:nvPicPr>
        <p:blipFill>
          <a:blip r:embed="rId2"/>
          <a:srcRect/>
          <a:stretch>
            <a:fillRect/>
          </a:stretch>
        </p:blipFill>
        <p:spPr bwMode="auto">
          <a:xfrm>
            <a:off x="539552" y="1628800"/>
            <a:ext cx="7848872" cy="4424511"/>
          </a:xfrm>
          <a:prstGeom prst="rect">
            <a:avLst/>
          </a:prstGeom>
          <a:noFill/>
          <a:ln>
            <a:noFill/>
          </a:ln>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solidFill>
                  <a:srgbClr val="FF0000"/>
                </a:solidFill>
                <a:uFillTx/>
              </a:rPr>
              <a:t>Acquisto dei diritti esclusivi</a:t>
            </a:r>
            <a:endParaRPr lang="it-IT" dirty="0">
              <a:solidFill>
                <a:srgbClr val="FF0000"/>
              </a:solidFill>
              <a:uFillTx/>
            </a:endParaRPr>
          </a:p>
        </p:txBody>
      </p:sp>
      <p:sp>
        <p:nvSpPr>
          <p:cNvPr id="3" name="Segnaposto contenuto 2"/>
          <p:cNvSpPr>
            <a:spLocks noGrp="1"/>
          </p:cNvSpPr>
          <p:nvPr>
            <p:ph idx="1"/>
          </p:nvPr>
        </p:nvSpPr>
        <p:spPr/>
        <p:style>
          <a:lnRef idx="2">
            <a:schemeClr val="accent6"/>
          </a:lnRef>
          <a:fillRef idx="1">
            <a:schemeClr val="lt1"/>
          </a:fillRef>
          <a:effectRef idx="0">
            <a:schemeClr val="accent6"/>
          </a:effectRef>
          <a:fontRef idx="minor">
            <a:schemeClr val="dk1"/>
          </a:fontRef>
        </p:style>
        <p:txBody>
          <a:bodyPr>
            <a:normAutofit fontScale="70000" lnSpcReduction="20000"/>
          </a:bodyPr>
          <a:lstStyle/>
          <a:p>
            <a:r>
              <a:rPr lang="it-IT" sz="3400" b="1" u="sng" dirty="0" smtClean="0">
                <a:uFillTx/>
              </a:rPr>
              <a:t>Registrazione</a:t>
            </a:r>
            <a:r>
              <a:rPr lang="it-IT" dirty="0" smtClean="0">
                <a:uFillTx/>
              </a:rPr>
              <a:t>: </a:t>
            </a:r>
            <a:r>
              <a:rPr lang="it-IT" dirty="0">
                <a:uFillTx/>
              </a:rPr>
              <a:t>il suo titolare acquista (perché gli vengono concessi </a:t>
            </a:r>
            <a:r>
              <a:rPr lang="it-IT" dirty="0" smtClean="0">
                <a:uFillTx/>
              </a:rPr>
              <a:t>dall’autorità statale) </a:t>
            </a:r>
            <a:r>
              <a:rPr lang="it-IT" dirty="0">
                <a:uFillTx/>
              </a:rPr>
              <a:t>i “diritti esclusivi”, quelli di escludere cioè che altri utilizzino un segno idoneo a comprometterne le “funzioni”.</a:t>
            </a:r>
          </a:p>
          <a:p>
            <a:r>
              <a:rPr lang="it-IT" dirty="0">
                <a:uFillTx/>
              </a:rPr>
              <a:t>Bisogna però sempre ricordare che l’ambito di tutela conferito al titolare del marchio è </a:t>
            </a:r>
            <a:r>
              <a:rPr lang="it-IT" dirty="0" smtClean="0">
                <a:uFillTx/>
              </a:rPr>
              <a:t>condizionato / limitato:</a:t>
            </a:r>
            <a:endParaRPr lang="it-IT" dirty="0">
              <a:uFillTx/>
            </a:endParaRPr>
          </a:p>
          <a:p>
            <a:pPr marL="0" lvl="0" indent="0">
              <a:buNone/>
            </a:pPr>
            <a:r>
              <a:rPr lang="it-IT" dirty="0">
                <a:uFillTx/>
              </a:rPr>
              <a:t>	</a:t>
            </a:r>
            <a:r>
              <a:rPr lang="it-IT" dirty="0" smtClean="0">
                <a:uFillTx/>
              </a:rPr>
              <a:t>- All’ambito </a:t>
            </a:r>
            <a:r>
              <a:rPr lang="it-IT" dirty="0">
                <a:uFillTx/>
              </a:rPr>
              <a:t>territoriale: principio di territorialità;</a:t>
            </a:r>
          </a:p>
          <a:p>
            <a:pPr marL="0" lvl="0" indent="0">
              <a:buNone/>
            </a:pPr>
            <a:r>
              <a:rPr lang="it-IT" dirty="0" smtClean="0">
                <a:uFillTx/>
              </a:rPr>
              <a:t>	- Alle </a:t>
            </a:r>
            <a:r>
              <a:rPr lang="it-IT" dirty="0">
                <a:uFillTx/>
              </a:rPr>
              <a:t>categorie merceologiche rivendicate: principio di </a:t>
            </a:r>
            <a:r>
              <a:rPr lang="it-IT" dirty="0" smtClean="0">
                <a:uFillTx/>
              </a:rPr>
              <a:t>		specialità;</a:t>
            </a:r>
          </a:p>
          <a:p>
            <a:pPr marL="0" lvl="0" indent="0">
              <a:buNone/>
            </a:pPr>
            <a:r>
              <a:rPr lang="it-IT" dirty="0">
                <a:uFillTx/>
              </a:rPr>
              <a:t>	</a:t>
            </a:r>
            <a:r>
              <a:rPr lang="it-IT" dirty="0" smtClean="0">
                <a:uFillTx/>
              </a:rPr>
              <a:t>- All’uso effettivo e conforme: decadenza.</a:t>
            </a:r>
          </a:p>
          <a:p>
            <a:r>
              <a:rPr lang="it-IT" dirty="0" smtClean="0">
                <a:uFillTx/>
              </a:rPr>
              <a:t>quando </a:t>
            </a:r>
            <a:r>
              <a:rPr lang="it-IT" dirty="0">
                <a:uFillTx/>
              </a:rPr>
              <a:t>il marchio è </a:t>
            </a:r>
            <a:r>
              <a:rPr lang="it-IT" dirty="0" smtClean="0">
                <a:uFillTx/>
              </a:rPr>
              <a:t>notorio, </a:t>
            </a:r>
            <a:r>
              <a:rPr lang="it-IT" dirty="0">
                <a:uFillTx/>
              </a:rPr>
              <a:t>la tutela travalica i limiti delle classi per cui è stato registrato diventando, appunto, ULTRAMERCEOLOGICA. La notorietà va dimostrata e la Giurisprudenza ha stabilito in che modi </a:t>
            </a:r>
            <a:r>
              <a:rPr lang="it-IT" i="1" dirty="0">
                <a:uFillTx/>
              </a:rPr>
              <a:t>(quota di mercato detenuta, della estensione geografica, della durata del loro uso e dell’entità degli investimenti </a:t>
            </a:r>
            <a:r>
              <a:rPr lang="it-IT" i="1" dirty="0" smtClean="0">
                <a:uFillTx/>
              </a:rPr>
              <a:t>realizzati…)</a:t>
            </a:r>
            <a:r>
              <a:rPr lang="it-IT" dirty="0" smtClean="0">
                <a:uFillTx/>
              </a:rPr>
              <a:t>. </a:t>
            </a:r>
            <a:endParaRPr lang="it-IT" dirty="0">
              <a:uFillTx/>
            </a:endParaRPr>
          </a:p>
        </p:txBody>
      </p:sp>
      <p:sp>
        <p:nvSpPr>
          <p:cNvPr id="4" name="Segnaposto data 3"/>
          <p:cNvSpPr>
            <a:spLocks noGrp="1"/>
          </p:cNvSpPr>
          <p:nvPr>
            <p:ph type="dt" sz="half" idx="10"/>
          </p:nvPr>
        </p:nvSpPr>
        <p:spPr/>
        <p:txBody>
          <a:bodyPr/>
          <a:lstStyle/>
          <a:p>
            <a:r>
              <a:rPr lang="it-IT" smtClean="0">
                <a:uFillTx/>
              </a:rPr>
              <a:t>Roberto Manno</a:t>
            </a:r>
            <a:endParaRPr lang="it-IT">
              <a:uFillTx/>
            </a:endParaRPr>
          </a:p>
        </p:txBody>
      </p:sp>
      <p:sp>
        <p:nvSpPr>
          <p:cNvPr id="5" name="Segnaposto piè di pagina 4"/>
          <p:cNvSpPr>
            <a:spLocks noGrp="1"/>
          </p:cNvSpPr>
          <p:nvPr>
            <p:ph type="ftr" sz="quarter" idx="11"/>
          </p:nvPr>
        </p:nvSpPr>
        <p:spPr/>
        <p:txBody>
          <a:bodyPr/>
          <a:lstStyle/>
          <a:p>
            <a:r>
              <a:rPr lang="it-IT" smtClean="0">
                <a:uFillTx/>
              </a:rPr>
              <a:t>www.weblegal.it</a:t>
            </a:r>
            <a:endParaRPr lang="it-IT">
              <a:uFillTx/>
            </a:endParaRPr>
          </a:p>
        </p:txBody>
      </p:sp>
      <p:sp>
        <p:nvSpPr>
          <p:cNvPr id="6" name="Segnaposto numero diapositiva 5"/>
          <p:cNvSpPr>
            <a:spLocks noGrp="1"/>
          </p:cNvSpPr>
          <p:nvPr>
            <p:ph type="sldNum" sz="quarter" idx="12"/>
          </p:nvPr>
        </p:nvSpPr>
        <p:spPr/>
        <p:txBody>
          <a:bodyPr/>
          <a:lstStyle/>
          <a:p>
            <a:fld id="{44EA21A8-5A8A-40C0-B2DD-B564AFF44640}" type="slidenum">
              <a:rPr lang="it-IT" smtClean="0">
                <a:uFillTx/>
              </a:rPr>
              <a:t>12</a:t>
            </a:fld>
            <a:endParaRPr lang="it-IT">
              <a:uFillTx/>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solidFill>
                  <a:srgbClr val="FF0000"/>
                </a:solidFill>
                <a:uFillTx/>
              </a:rPr>
              <a:t>Unitarietà Segni Distintivi: art. 22 CPI</a:t>
            </a:r>
          </a:p>
        </p:txBody>
      </p:sp>
      <p:sp>
        <p:nvSpPr>
          <p:cNvPr id="3" name="Segnaposto contenuto 2"/>
          <p:cNvSpPr>
            <a:spLocks noGrp="1"/>
          </p:cNvSpPr>
          <p:nvPr>
            <p:ph idx="1"/>
          </p:nvPr>
        </p:nvSpPr>
        <p:spPr/>
        <p:style>
          <a:lnRef idx="2">
            <a:schemeClr val="accent6"/>
          </a:lnRef>
          <a:fillRef idx="1">
            <a:schemeClr val="lt1"/>
          </a:fillRef>
          <a:effectRef idx="0">
            <a:schemeClr val="accent6"/>
          </a:effectRef>
          <a:fontRef idx="minor">
            <a:schemeClr val="dk1"/>
          </a:fontRef>
        </p:style>
        <p:txBody>
          <a:bodyPr>
            <a:normAutofit/>
          </a:bodyPr>
          <a:lstStyle/>
          <a:p>
            <a:pPr marL="0" indent="0">
              <a:buNone/>
            </a:pPr>
            <a:r>
              <a:rPr lang="it-IT" dirty="0" smtClean="0">
                <a:uFillTx/>
              </a:rPr>
              <a:t>Ditta, insegna, ragione sociale…e nome a dominio: si tratta di segni che (se in possesso di capacità distintiva) sono e possono essere utilizzati dalle imprese per distinguere i propri prodotti/servizi. </a:t>
            </a:r>
          </a:p>
        </p:txBody>
      </p:sp>
      <p:sp>
        <p:nvSpPr>
          <p:cNvPr id="4" name="Segnaposto data 3"/>
          <p:cNvSpPr>
            <a:spLocks noGrp="1"/>
          </p:cNvSpPr>
          <p:nvPr>
            <p:ph type="dt" sz="half" idx="10"/>
          </p:nvPr>
        </p:nvSpPr>
        <p:spPr/>
        <p:txBody>
          <a:bodyPr/>
          <a:lstStyle/>
          <a:p>
            <a:r>
              <a:rPr lang="it-IT" smtClean="0">
                <a:uFillTx/>
              </a:rPr>
              <a:t>Roberto Manno</a:t>
            </a:r>
            <a:endParaRPr lang="it-IT">
              <a:uFillTx/>
            </a:endParaRPr>
          </a:p>
        </p:txBody>
      </p:sp>
      <p:sp>
        <p:nvSpPr>
          <p:cNvPr id="5" name="Segnaposto piè di pagina 4"/>
          <p:cNvSpPr>
            <a:spLocks noGrp="1"/>
          </p:cNvSpPr>
          <p:nvPr>
            <p:ph type="ftr" sz="quarter" idx="11"/>
          </p:nvPr>
        </p:nvSpPr>
        <p:spPr/>
        <p:txBody>
          <a:bodyPr/>
          <a:lstStyle/>
          <a:p>
            <a:r>
              <a:rPr lang="it-IT" smtClean="0">
                <a:uFillTx/>
              </a:rPr>
              <a:t>www.weblegal.it</a:t>
            </a:r>
            <a:endParaRPr lang="it-IT">
              <a:uFillTx/>
            </a:endParaRPr>
          </a:p>
        </p:txBody>
      </p:sp>
      <p:sp>
        <p:nvSpPr>
          <p:cNvPr id="6" name="Segnaposto numero diapositiva 5"/>
          <p:cNvSpPr>
            <a:spLocks noGrp="1"/>
          </p:cNvSpPr>
          <p:nvPr>
            <p:ph type="sldNum" sz="quarter" idx="12"/>
          </p:nvPr>
        </p:nvSpPr>
        <p:spPr/>
        <p:txBody>
          <a:bodyPr/>
          <a:lstStyle/>
          <a:p>
            <a:fld id="{44EA21A8-5A8A-40C0-B2DD-B564AFF44640}" type="slidenum">
              <a:rPr lang="it-IT" smtClean="0">
                <a:uFillTx/>
              </a:rPr>
              <a:t>13</a:t>
            </a:fld>
            <a:endParaRPr lang="it-IT">
              <a:uFillTx/>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i="1" u="sng" dirty="0" smtClean="0">
                <a:solidFill>
                  <a:srgbClr val="FF0000"/>
                </a:solidFill>
                <a:uFillTx/>
              </a:rPr>
              <a:t>Nome a Dominio = </a:t>
            </a:r>
            <a:r>
              <a:rPr lang="it-IT" i="1" u="sng" dirty="0" err="1" smtClean="0">
                <a:solidFill>
                  <a:srgbClr val="FF0000"/>
                </a:solidFill>
                <a:uFillTx/>
              </a:rPr>
              <a:t>nonsolomarchio</a:t>
            </a:r>
            <a:endParaRPr lang="it-IT" i="1" u="sng" dirty="0">
              <a:solidFill>
                <a:srgbClr val="FF0000"/>
              </a:solidFill>
              <a:uFillTx/>
            </a:endParaRPr>
          </a:p>
        </p:txBody>
      </p:sp>
      <p:sp>
        <p:nvSpPr>
          <p:cNvPr id="3" name="Segnaposto contenuto 2"/>
          <p:cNvSpPr>
            <a:spLocks noGrp="1"/>
          </p:cNvSpPr>
          <p:nvPr>
            <p:ph idx="1"/>
          </p:nvPr>
        </p:nvSpPr>
        <p:spPr/>
        <p:style>
          <a:lnRef idx="2">
            <a:schemeClr val="accent6"/>
          </a:lnRef>
          <a:fillRef idx="1">
            <a:schemeClr val="lt1"/>
          </a:fillRef>
          <a:effectRef idx="0">
            <a:schemeClr val="accent6"/>
          </a:effectRef>
          <a:fontRef idx="minor">
            <a:schemeClr val="dk1"/>
          </a:fontRef>
        </p:style>
        <p:txBody>
          <a:bodyPr>
            <a:normAutofit/>
          </a:bodyPr>
          <a:lstStyle/>
          <a:p>
            <a:r>
              <a:rPr lang="it-IT" dirty="0">
                <a:uFillTx/>
              </a:rPr>
              <a:t>Il marchio, dunque, è </a:t>
            </a:r>
            <a:r>
              <a:rPr lang="it-IT" i="1" u="sng" dirty="0">
                <a:uFillTx/>
              </a:rPr>
              <a:t>una</a:t>
            </a:r>
            <a:r>
              <a:rPr lang="it-IT" dirty="0">
                <a:uFillTx/>
              </a:rPr>
              <a:t> delle possibili forme d’uso di una denominazione. </a:t>
            </a:r>
            <a:endParaRPr lang="it-IT" dirty="0" smtClean="0">
              <a:uFillTx/>
            </a:endParaRPr>
          </a:p>
          <a:p>
            <a:r>
              <a:rPr lang="it-IT" dirty="0" smtClean="0">
                <a:uFillTx/>
              </a:rPr>
              <a:t>Ciascuno </a:t>
            </a:r>
            <a:r>
              <a:rPr lang="it-IT" dirty="0">
                <a:uFillTx/>
              </a:rPr>
              <a:t>degli esempi citati </a:t>
            </a:r>
            <a:r>
              <a:rPr lang="it-IT" dirty="0" smtClean="0">
                <a:uFillTx/>
              </a:rPr>
              <a:t>riguarda situazioni soggettive tutelate da </a:t>
            </a:r>
            <a:r>
              <a:rPr lang="it-IT" dirty="0">
                <a:uFillTx/>
              </a:rPr>
              <a:t>parte </a:t>
            </a:r>
            <a:r>
              <a:rPr lang="it-IT" dirty="0" smtClean="0">
                <a:uFillTx/>
              </a:rPr>
              <a:t>dell’ordinamento - diritti soggettivi assoluti / interessi legittimi </a:t>
            </a:r>
            <a:r>
              <a:rPr lang="it-IT" dirty="0" err="1" smtClean="0">
                <a:uFillTx/>
              </a:rPr>
              <a:t>etc</a:t>
            </a:r>
            <a:r>
              <a:rPr lang="it-IT" dirty="0" smtClean="0">
                <a:uFillTx/>
              </a:rPr>
              <a:t>…</a:t>
            </a:r>
          </a:p>
          <a:p>
            <a:r>
              <a:rPr lang="it-IT" i="1" dirty="0" smtClean="0">
                <a:uFillTx/>
              </a:rPr>
              <a:t>L’univocità </a:t>
            </a:r>
            <a:r>
              <a:rPr lang="it-IT" dirty="0" smtClean="0">
                <a:uFillTx/>
              </a:rPr>
              <a:t>del DNS rende in molti casi impossibile </a:t>
            </a:r>
            <a:r>
              <a:rPr lang="it-IT" i="1" dirty="0" smtClean="0">
                <a:uFillTx/>
              </a:rPr>
              <a:t>preferire</a:t>
            </a:r>
            <a:r>
              <a:rPr lang="it-IT" dirty="0" smtClean="0">
                <a:uFillTx/>
              </a:rPr>
              <a:t> uno di questi </a:t>
            </a:r>
            <a:r>
              <a:rPr lang="it-IT" i="1" dirty="0" smtClean="0">
                <a:uFillTx/>
              </a:rPr>
              <a:t> </a:t>
            </a:r>
            <a:r>
              <a:rPr lang="it-IT" dirty="0" smtClean="0">
                <a:uFillTx/>
              </a:rPr>
              <a:t> </a:t>
            </a:r>
            <a:endParaRPr lang="it-IT" dirty="0">
              <a:uFillTx/>
            </a:endParaRPr>
          </a:p>
          <a:p>
            <a:pPr marL="0" indent="0">
              <a:buNone/>
            </a:pPr>
            <a:endParaRPr lang="it-IT" b="1" u="sng" dirty="0">
              <a:uFillTx/>
            </a:endParaRPr>
          </a:p>
        </p:txBody>
      </p:sp>
      <p:sp>
        <p:nvSpPr>
          <p:cNvPr id="4" name="Segnaposto data 3"/>
          <p:cNvSpPr>
            <a:spLocks noGrp="1"/>
          </p:cNvSpPr>
          <p:nvPr>
            <p:ph type="dt" sz="half" idx="10"/>
          </p:nvPr>
        </p:nvSpPr>
        <p:spPr/>
        <p:txBody>
          <a:bodyPr/>
          <a:lstStyle/>
          <a:p>
            <a:r>
              <a:rPr lang="it-IT" smtClean="0">
                <a:uFillTx/>
              </a:rPr>
              <a:t>Roberto Manno</a:t>
            </a:r>
            <a:endParaRPr lang="it-IT">
              <a:uFillTx/>
            </a:endParaRPr>
          </a:p>
        </p:txBody>
      </p:sp>
      <p:sp>
        <p:nvSpPr>
          <p:cNvPr id="5" name="Segnaposto piè di pagina 4"/>
          <p:cNvSpPr>
            <a:spLocks noGrp="1"/>
          </p:cNvSpPr>
          <p:nvPr>
            <p:ph type="ftr" sz="quarter" idx="11"/>
          </p:nvPr>
        </p:nvSpPr>
        <p:spPr/>
        <p:txBody>
          <a:bodyPr/>
          <a:lstStyle/>
          <a:p>
            <a:r>
              <a:rPr lang="it-IT" smtClean="0">
                <a:uFillTx/>
              </a:rPr>
              <a:t>www.weblegal.it</a:t>
            </a:r>
            <a:endParaRPr lang="it-IT">
              <a:uFillTx/>
            </a:endParaRPr>
          </a:p>
        </p:txBody>
      </p:sp>
      <p:sp>
        <p:nvSpPr>
          <p:cNvPr id="6" name="Segnaposto numero diapositiva 5"/>
          <p:cNvSpPr>
            <a:spLocks noGrp="1"/>
          </p:cNvSpPr>
          <p:nvPr>
            <p:ph type="sldNum" sz="quarter" idx="12"/>
          </p:nvPr>
        </p:nvSpPr>
        <p:spPr/>
        <p:txBody>
          <a:bodyPr/>
          <a:lstStyle/>
          <a:p>
            <a:fld id="{44EA21A8-5A8A-40C0-B2DD-B564AFF44640}" type="slidenum">
              <a:rPr lang="it-IT" smtClean="0">
                <a:uFillTx/>
              </a:rPr>
              <a:t>14</a:t>
            </a:fld>
            <a:endParaRPr lang="it-IT">
              <a:uFillTx/>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solidFill>
                  <a:srgbClr val="FF0000"/>
                </a:solidFill>
                <a:uFillTx/>
              </a:rPr>
              <a:t>ICANN - UDRP</a:t>
            </a:r>
            <a:endParaRPr lang="it-IT" dirty="0">
              <a:solidFill>
                <a:srgbClr val="FF0000"/>
              </a:solidFill>
              <a:uFillTx/>
            </a:endParaRPr>
          </a:p>
        </p:txBody>
      </p:sp>
      <p:sp>
        <p:nvSpPr>
          <p:cNvPr id="3" name="Segnaposto contenuto 2"/>
          <p:cNvSpPr>
            <a:spLocks noGrp="1"/>
          </p:cNvSpPr>
          <p:nvPr>
            <p:ph idx="1"/>
          </p:nvPr>
        </p:nvSpPr>
        <p:spPr/>
        <p:style>
          <a:lnRef idx="2">
            <a:schemeClr val="accent6"/>
          </a:lnRef>
          <a:fillRef idx="1">
            <a:schemeClr val="lt1"/>
          </a:fillRef>
          <a:effectRef idx="0">
            <a:schemeClr val="accent6"/>
          </a:effectRef>
          <a:fontRef idx="minor">
            <a:schemeClr val="dk1"/>
          </a:fontRef>
        </p:style>
        <p:txBody>
          <a:bodyPr>
            <a:normAutofit fontScale="70000" lnSpcReduction="20000"/>
          </a:bodyPr>
          <a:lstStyle/>
          <a:p>
            <a:r>
              <a:rPr lang="it-IT" dirty="0">
                <a:uFillTx/>
              </a:rPr>
              <a:t>La ICANN – ente non governativo statunitense responsabile per l’assegnazione di indirizzi IP e del DNS – sviluppò così un sistema per la risoluzione delle dispute dei nomi a dominio. Il Sistema si articola nelle cd. </a:t>
            </a:r>
            <a:r>
              <a:rPr lang="it-IT" dirty="0" err="1">
                <a:uFillTx/>
              </a:rPr>
              <a:t>Rules</a:t>
            </a:r>
            <a:r>
              <a:rPr lang="it-IT" dirty="0">
                <a:uFillTx/>
              </a:rPr>
              <a:t>, che disciplinano una procedura abbastanza rapida (circa due mesi) e a costi contenuti (dai 1000 ai 3000 dollari) tramite la quale il ricorrente (cd. “</a:t>
            </a:r>
            <a:r>
              <a:rPr lang="it-IT" dirty="0" err="1">
                <a:uFillTx/>
              </a:rPr>
              <a:t>complainant</a:t>
            </a:r>
            <a:r>
              <a:rPr lang="it-IT" dirty="0">
                <a:uFillTx/>
              </a:rPr>
              <a:t>”) può chiedere e ottenere il trasferimento del nome a dominio se ricorrono e </a:t>
            </a:r>
            <a:r>
              <a:rPr lang="it-IT" b="1" i="1" dirty="0">
                <a:uFillTx/>
              </a:rPr>
              <a:t>fornisce la prova </a:t>
            </a:r>
            <a:r>
              <a:rPr lang="it-IT" dirty="0">
                <a:uFillTx/>
              </a:rPr>
              <a:t>di tre condizioni</a:t>
            </a:r>
            <a:r>
              <a:rPr lang="it-IT" dirty="0" smtClean="0">
                <a:uFillTx/>
              </a:rPr>
              <a:t>:</a:t>
            </a:r>
          </a:p>
          <a:p>
            <a:pPr marL="0" indent="0">
              <a:buNone/>
            </a:pPr>
            <a:endParaRPr lang="it-IT" dirty="0">
              <a:uFillTx/>
            </a:endParaRPr>
          </a:p>
          <a:p>
            <a:pPr marL="914400" lvl="1" indent="-514350">
              <a:buFont typeface="+mj-lt"/>
              <a:buAutoNum type="alphaLcParenR"/>
            </a:pPr>
            <a:r>
              <a:rPr lang="it-IT" dirty="0">
                <a:uFillTx/>
              </a:rPr>
              <a:t>Il nome a dominio è identico o confondibile con un segno sul quale il ricorrente ha diritti anteriori (non solo un marchio, dunque);</a:t>
            </a:r>
          </a:p>
          <a:p>
            <a:pPr marL="914400" lvl="1" indent="-514350">
              <a:buFont typeface="+mj-lt"/>
              <a:buAutoNum type="alphaLcParenR"/>
            </a:pPr>
            <a:r>
              <a:rPr lang="it-IT" dirty="0">
                <a:uFillTx/>
              </a:rPr>
              <a:t>Il titolare del nome a dominio non ha nessun diritto o interesse legittimo all’uso del nome a dominio;</a:t>
            </a:r>
          </a:p>
          <a:p>
            <a:pPr marL="914400" lvl="1" indent="-514350">
              <a:buFont typeface="+mj-lt"/>
              <a:buAutoNum type="alphaLcParenR"/>
            </a:pPr>
            <a:r>
              <a:rPr lang="it-IT" dirty="0">
                <a:uFillTx/>
              </a:rPr>
              <a:t>Il titolare del nome a dominio ha registrato o usa il nome a dominio in </a:t>
            </a:r>
            <a:r>
              <a:rPr lang="it-IT" dirty="0" smtClean="0">
                <a:uFillTx/>
              </a:rPr>
              <a:t>malafede	</a:t>
            </a:r>
            <a:endParaRPr lang="it-IT" dirty="0">
              <a:uFillTx/>
            </a:endParaRPr>
          </a:p>
        </p:txBody>
      </p:sp>
      <p:sp>
        <p:nvSpPr>
          <p:cNvPr id="4" name="Segnaposto data 3"/>
          <p:cNvSpPr>
            <a:spLocks noGrp="1"/>
          </p:cNvSpPr>
          <p:nvPr>
            <p:ph type="dt" sz="half" idx="10"/>
          </p:nvPr>
        </p:nvSpPr>
        <p:spPr/>
        <p:txBody>
          <a:bodyPr/>
          <a:lstStyle/>
          <a:p>
            <a:r>
              <a:rPr lang="it-IT" smtClean="0">
                <a:uFillTx/>
              </a:rPr>
              <a:t>Roberto Manno</a:t>
            </a:r>
            <a:endParaRPr lang="it-IT">
              <a:uFillTx/>
            </a:endParaRPr>
          </a:p>
        </p:txBody>
      </p:sp>
      <p:sp>
        <p:nvSpPr>
          <p:cNvPr id="5" name="Segnaposto piè di pagina 4"/>
          <p:cNvSpPr>
            <a:spLocks noGrp="1"/>
          </p:cNvSpPr>
          <p:nvPr>
            <p:ph type="ftr" sz="quarter" idx="11"/>
          </p:nvPr>
        </p:nvSpPr>
        <p:spPr/>
        <p:txBody>
          <a:bodyPr/>
          <a:lstStyle/>
          <a:p>
            <a:r>
              <a:rPr lang="it-IT" dirty="0" smtClean="0">
                <a:uFillTx/>
              </a:rPr>
              <a:t>www.weblegal.it</a:t>
            </a:r>
            <a:endParaRPr lang="it-IT" dirty="0">
              <a:uFillTx/>
            </a:endParaRPr>
          </a:p>
        </p:txBody>
      </p:sp>
      <p:sp>
        <p:nvSpPr>
          <p:cNvPr id="6" name="Segnaposto numero diapositiva 5"/>
          <p:cNvSpPr>
            <a:spLocks noGrp="1"/>
          </p:cNvSpPr>
          <p:nvPr>
            <p:ph type="sldNum" sz="quarter" idx="12"/>
          </p:nvPr>
        </p:nvSpPr>
        <p:spPr/>
        <p:txBody>
          <a:bodyPr/>
          <a:lstStyle/>
          <a:p>
            <a:fld id="{44EA21A8-5A8A-40C0-B2DD-B564AFF44640}" type="slidenum">
              <a:rPr lang="it-IT" smtClean="0">
                <a:uFillTx/>
              </a:rPr>
              <a:t>15</a:t>
            </a:fld>
            <a:endParaRPr lang="it-IT">
              <a:uFillTx/>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solidFill>
                  <a:srgbClr val="FF0000"/>
                </a:solidFill>
                <a:uFillTx/>
              </a:rPr>
              <a:t>Clear-</a:t>
            </a:r>
            <a:r>
              <a:rPr lang="it-IT" dirty="0" err="1" smtClean="0">
                <a:solidFill>
                  <a:srgbClr val="FF0000"/>
                </a:solidFill>
                <a:uFillTx/>
              </a:rPr>
              <a:t>cut</a:t>
            </a:r>
            <a:r>
              <a:rPr lang="it-IT" dirty="0" smtClean="0">
                <a:solidFill>
                  <a:srgbClr val="FF0000"/>
                </a:solidFill>
                <a:uFillTx/>
              </a:rPr>
              <a:t> </a:t>
            </a:r>
            <a:r>
              <a:rPr lang="it-IT" dirty="0" err="1" smtClean="0">
                <a:solidFill>
                  <a:srgbClr val="FF0000"/>
                </a:solidFill>
                <a:uFillTx/>
              </a:rPr>
              <a:t>cases</a:t>
            </a:r>
            <a:r>
              <a:rPr lang="it-IT" dirty="0" smtClean="0">
                <a:solidFill>
                  <a:srgbClr val="FF0000"/>
                </a:solidFill>
                <a:uFillTx/>
              </a:rPr>
              <a:t> of cybersquatting</a:t>
            </a:r>
            <a:endParaRPr lang="it-IT" dirty="0">
              <a:solidFill>
                <a:srgbClr val="FF0000"/>
              </a:solidFill>
              <a:uFillTx/>
            </a:endParaRPr>
          </a:p>
        </p:txBody>
      </p:sp>
      <p:sp>
        <p:nvSpPr>
          <p:cNvPr id="3" name="Segnaposto contenuto 2"/>
          <p:cNvSpPr>
            <a:spLocks noGrp="1"/>
          </p:cNvSpPr>
          <p:nvPr>
            <p:ph idx="1"/>
          </p:nvPr>
        </p:nvSpPr>
        <p:spPr/>
        <p:style>
          <a:lnRef idx="2">
            <a:schemeClr val="accent6"/>
          </a:lnRef>
          <a:fillRef idx="1">
            <a:schemeClr val="lt1"/>
          </a:fillRef>
          <a:effectRef idx="0">
            <a:schemeClr val="accent6"/>
          </a:effectRef>
          <a:fontRef idx="minor">
            <a:schemeClr val="dk1"/>
          </a:fontRef>
        </p:style>
        <p:txBody>
          <a:bodyPr>
            <a:normAutofit fontScale="85000" lnSpcReduction="20000"/>
          </a:bodyPr>
          <a:lstStyle/>
          <a:p>
            <a:r>
              <a:rPr lang="it-IT" dirty="0">
                <a:uFillTx/>
              </a:rPr>
              <a:t>La ICANN ha affidato ad alcuni organismi internazionali il compito di fornire queste procedure, tra essi: la WIPO </a:t>
            </a:r>
            <a:r>
              <a:rPr lang="it-IT" u="sng" dirty="0">
                <a:uFillTx/>
                <a:hlinkClick r:id="rId2"/>
              </a:rPr>
              <a:t>www.wipo.int</a:t>
            </a:r>
            <a:r>
              <a:rPr lang="it-IT" dirty="0">
                <a:uFillTx/>
              </a:rPr>
              <a:t>; il NAF </a:t>
            </a:r>
            <a:r>
              <a:rPr lang="it-IT" u="sng" dirty="0">
                <a:uFillTx/>
                <a:hlinkClick r:id="rId3"/>
              </a:rPr>
              <a:t>www.adrforum.com</a:t>
            </a:r>
            <a:r>
              <a:rPr lang="it-IT" dirty="0">
                <a:uFillTx/>
              </a:rPr>
              <a:t>; la </a:t>
            </a:r>
            <a:r>
              <a:rPr lang="it-IT" dirty="0" err="1">
                <a:uFillTx/>
              </a:rPr>
              <a:t>Czech</a:t>
            </a:r>
            <a:r>
              <a:rPr lang="it-IT" dirty="0">
                <a:uFillTx/>
              </a:rPr>
              <a:t> </a:t>
            </a:r>
            <a:r>
              <a:rPr lang="it-IT" dirty="0" err="1">
                <a:uFillTx/>
              </a:rPr>
              <a:t>Arbitration</a:t>
            </a:r>
            <a:r>
              <a:rPr lang="it-IT" dirty="0">
                <a:uFillTx/>
              </a:rPr>
              <a:t> Court </a:t>
            </a:r>
            <a:r>
              <a:rPr lang="it-IT" dirty="0" smtClean="0">
                <a:uFillTx/>
                <a:hlinkClick r:id="rId4"/>
              </a:rPr>
              <a:t>http://udrp.adr.eu</a:t>
            </a:r>
            <a:r>
              <a:rPr lang="it-IT" dirty="0" smtClean="0">
                <a:uFillTx/>
              </a:rPr>
              <a:t>. </a:t>
            </a:r>
            <a:endParaRPr lang="it-IT" dirty="0">
              <a:uFillTx/>
            </a:endParaRPr>
          </a:p>
          <a:p>
            <a:r>
              <a:rPr lang="it-IT" dirty="0">
                <a:uFillTx/>
              </a:rPr>
              <a:t>Ovviamente tali UDRP riguardano i domini gestiti dall’ICANN, ossia i </a:t>
            </a:r>
            <a:r>
              <a:rPr lang="it-IT" b="1" i="1" dirty="0" err="1">
                <a:uFillTx/>
              </a:rPr>
              <a:t>g</a:t>
            </a:r>
            <a:r>
              <a:rPr lang="it-IT" b="1" dirty="0" err="1">
                <a:uFillTx/>
              </a:rPr>
              <a:t>TLD</a:t>
            </a:r>
            <a:r>
              <a:rPr lang="it-IT" dirty="0">
                <a:uFillTx/>
              </a:rPr>
              <a:t> (</a:t>
            </a:r>
            <a:r>
              <a:rPr lang="it-IT" dirty="0" err="1">
                <a:uFillTx/>
              </a:rPr>
              <a:t>generic</a:t>
            </a:r>
            <a:r>
              <a:rPr lang="it-IT" dirty="0">
                <a:uFillTx/>
              </a:rPr>
              <a:t> Top Level Domain): successivamente, le autorità nazionali responsabili (su autorizzazione dell’ICANN) per la gestione dei rispettivi </a:t>
            </a:r>
            <a:r>
              <a:rPr lang="it-IT" b="1" i="1" dirty="0" err="1">
                <a:uFillTx/>
              </a:rPr>
              <a:t>cc</a:t>
            </a:r>
            <a:r>
              <a:rPr lang="it-IT" b="1" dirty="0" err="1">
                <a:uFillTx/>
              </a:rPr>
              <a:t>TLD</a:t>
            </a:r>
            <a:r>
              <a:rPr lang="it-IT" dirty="0">
                <a:uFillTx/>
              </a:rPr>
              <a:t> (country </a:t>
            </a:r>
            <a:r>
              <a:rPr lang="it-IT" dirty="0" err="1">
                <a:uFillTx/>
              </a:rPr>
              <a:t>coude</a:t>
            </a:r>
            <a:r>
              <a:rPr lang="it-IT" dirty="0">
                <a:uFillTx/>
              </a:rPr>
              <a:t> Top Level Domain), hanno adottato le “loro” versioni delle UDRP</a:t>
            </a:r>
            <a:r>
              <a:rPr lang="it-IT" dirty="0" smtClean="0">
                <a:uFillTx/>
              </a:rPr>
              <a:t>.</a:t>
            </a:r>
          </a:p>
          <a:p>
            <a:r>
              <a:rPr lang="it-IT" dirty="0" smtClean="0">
                <a:uFillTx/>
              </a:rPr>
              <a:t>Per i .</a:t>
            </a:r>
            <a:r>
              <a:rPr lang="it-IT" dirty="0" err="1" smtClean="0">
                <a:uFillTx/>
              </a:rPr>
              <a:t>nuovidomini</a:t>
            </a:r>
            <a:r>
              <a:rPr lang="it-IT" dirty="0" smtClean="0">
                <a:uFillTx/>
              </a:rPr>
              <a:t> sono state introdotte le </a:t>
            </a:r>
            <a:r>
              <a:rPr lang="it-IT" b="1" dirty="0" smtClean="0">
                <a:uFillTx/>
              </a:rPr>
              <a:t>URS. </a:t>
            </a:r>
            <a:r>
              <a:rPr lang="it-IT" dirty="0" smtClean="0">
                <a:uFillTx/>
              </a:rPr>
              <a:t>3 provider tra cui l’italiana MFSD – </a:t>
            </a:r>
            <a:r>
              <a:rPr lang="it-IT" dirty="0" smtClean="0">
                <a:uFillTx/>
                <a:hlinkClick r:id="rId5"/>
              </a:rPr>
              <a:t>http://usr.mfsd.it</a:t>
            </a:r>
            <a:r>
              <a:rPr lang="it-IT" dirty="0" smtClean="0">
                <a:uFillTx/>
              </a:rPr>
              <a:t> </a:t>
            </a:r>
            <a:endParaRPr lang="it-IT" dirty="0">
              <a:uFillTx/>
            </a:endParaRPr>
          </a:p>
          <a:p>
            <a:pPr marL="0" indent="0">
              <a:buNone/>
            </a:pPr>
            <a:endParaRPr lang="it-IT" dirty="0">
              <a:uFillTx/>
            </a:endParaRPr>
          </a:p>
        </p:txBody>
      </p:sp>
      <p:sp>
        <p:nvSpPr>
          <p:cNvPr id="4" name="Segnaposto data 3"/>
          <p:cNvSpPr>
            <a:spLocks noGrp="1"/>
          </p:cNvSpPr>
          <p:nvPr>
            <p:ph type="dt" sz="half" idx="10"/>
          </p:nvPr>
        </p:nvSpPr>
        <p:spPr/>
        <p:txBody>
          <a:bodyPr/>
          <a:lstStyle/>
          <a:p>
            <a:r>
              <a:rPr lang="it-IT" smtClean="0">
                <a:uFillTx/>
              </a:rPr>
              <a:t>Roberto Manno</a:t>
            </a:r>
            <a:endParaRPr lang="it-IT">
              <a:uFillTx/>
            </a:endParaRPr>
          </a:p>
        </p:txBody>
      </p:sp>
      <p:sp>
        <p:nvSpPr>
          <p:cNvPr id="5" name="Segnaposto piè di pagina 4"/>
          <p:cNvSpPr>
            <a:spLocks noGrp="1"/>
          </p:cNvSpPr>
          <p:nvPr>
            <p:ph type="ftr" sz="quarter" idx="11"/>
          </p:nvPr>
        </p:nvSpPr>
        <p:spPr/>
        <p:txBody>
          <a:bodyPr/>
          <a:lstStyle/>
          <a:p>
            <a:r>
              <a:rPr lang="it-IT" smtClean="0">
                <a:uFillTx/>
              </a:rPr>
              <a:t>www.weblegal.it</a:t>
            </a:r>
            <a:endParaRPr lang="it-IT">
              <a:uFillTx/>
            </a:endParaRPr>
          </a:p>
        </p:txBody>
      </p:sp>
      <p:sp>
        <p:nvSpPr>
          <p:cNvPr id="6" name="Segnaposto numero diapositiva 5"/>
          <p:cNvSpPr>
            <a:spLocks noGrp="1"/>
          </p:cNvSpPr>
          <p:nvPr>
            <p:ph type="sldNum" sz="quarter" idx="12"/>
          </p:nvPr>
        </p:nvSpPr>
        <p:spPr/>
        <p:txBody>
          <a:bodyPr/>
          <a:lstStyle/>
          <a:p>
            <a:fld id="{44EA21A8-5A8A-40C0-B2DD-B564AFF44640}" type="slidenum">
              <a:rPr lang="it-IT" smtClean="0">
                <a:uFillTx/>
              </a:rPr>
              <a:t>16</a:t>
            </a:fld>
            <a:endParaRPr lang="it-IT">
              <a:uFillTx/>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solidFill>
                  <a:srgbClr val="FF0000"/>
                </a:solidFill>
                <a:uFillTx/>
              </a:rPr>
              <a:t>Registro.it – risoluzione dispute</a:t>
            </a:r>
            <a:endParaRPr lang="it-IT" dirty="0">
              <a:solidFill>
                <a:srgbClr val="FF0000"/>
              </a:solidFill>
              <a:uFillTx/>
            </a:endParaRPr>
          </a:p>
        </p:txBody>
      </p:sp>
      <p:sp>
        <p:nvSpPr>
          <p:cNvPr id="3" name="Segnaposto contenuto 2"/>
          <p:cNvSpPr>
            <a:spLocks noGrp="1"/>
          </p:cNvSpPr>
          <p:nvPr>
            <p:ph idx="1"/>
          </p:nvPr>
        </p:nvSpPr>
        <p:spPr/>
        <p:style>
          <a:lnRef idx="2">
            <a:schemeClr val="accent6"/>
          </a:lnRef>
          <a:fillRef idx="1">
            <a:schemeClr val="lt1"/>
          </a:fillRef>
          <a:effectRef idx="0">
            <a:schemeClr val="accent6"/>
          </a:effectRef>
          <a:fontRef idx="minor">
            <a:schemeClr val="dk1"/>
          </a:fontRef>
        </p:style>
        <p:txBody>
          <a:bodyPr/>
          <a:lstStyle/>
          <a:p>
            <a:pPr marL="0" indent="0">
              <a:buNone/>
            </a:pPr>
            <a:r>
              <a:rPr lang="it-IT" dirty="0">
                <a:uFillTx/>
              </a:rPr>
              <a:t>In Italia, il NIC (presso il CNR di </a:t>
            </a:r>
            <a:r>
              <a:rPr lang="it-IT" dirty="0" smtClean="0">
                <a:uFillTx/>
              </a:rPr>
              <a:t>Pisa) ha </a:t>
            </a:r>
            <a:endParaRPr lang="it-IT" dirty="0">
              <a:uFillTx/>
            </a:endParaRPr>
          </a:p>
          <a:p>
            <a:r>
              <a:rPr lang="it-IT" dirty="0" smtClean="0">
                <a:uFillTx/>
              </a:rPr>
              <a:t>redatto le «</a:t>
            </a:r>
            <a:r>
              <a:rPr lang="it-IT" dirty="0" err="1" smtClean="0">
                <a:uFillTx/>
              </a:rPr>
              <a:t>udrp</a:t>
            </a:r>
            <a:r>
              <a:rPr lang="it-IT" dirty="0" smtClean="0">
                <a:uFillTx/>
              </a:rPr>
              <a:t>» italiane </a:t>
            </a:r>
            <a:r>
              <a:rPr lang="it-IT" u="sng" dirty="0" smtClean="0">
                <a:uFillTx/>
                <a:hlinkClick r:id="rId2"/>
              </a:rPr>
              <a:t>http</a:t>
            </a:r>
            <a:r>
              <a:rPr lang="it-IT" u="sng" dirty="0">
                <a:uFillTx/>
                <a:hlinkClick r:id="rId2"/>
              </a:rPr>
              <a:t>://www.nic.it/registra-tuo-it/aspetti-legali</a:t>
            </a:r>
            <a:r>
              <a:rPr lang="it-IT" dirty="0">
                <a:uFillTx/>
              </a:rPr>
              <a:t>. </a:t>
            </a:r>
            <a:endParaRPr lang="it-IT" dirty="0" smtClean="0">
              <a:uFillTx/>
            </a:endParaRPr>
          </a:p>
          <a:p>
            <a:r>
              <a:rPr lang="it-IT" dirty="0" err="1" smtClean="0">
                <a:uFillTx/>
              </a:rPr>
              <a:t>Selezonato</a:t>
            </a:r>
            <a:r>
              <a:rPr lang="it-IT" dirty="0" smtClean="0">
                <a:uFillTx/>
              </a:rPr>
              <a:t> i PSRD </a:t>
            </a:r>
            <a:r>
              <a:rPr lang="it-IT" dirty="0">
                <a:uFillTx/>
              </a:rPr>
              <a:t>(Prestatori di Servizi di Risoluzione delle Dispute), tra cui: CRDD </a:t>
            </a:r>
            <a:r>
              <a:rPr lang="it-IT" u="sng" dirty="0">
                <a:uFillTx/>
                <a:hlinkClick r:id="rId3"/>
              </a:rPr>
              <a:t>www.crdd.it</a:t>
            </a:r>
            <a:r>
              <a:rPr lang="it-IT" dirty="0">
                <a:uFillTx/>
              </a:rPr>
              <a:t>; Camera Commercio Milano </a:t>
            </a:r>
            <a:r>
              <a:rPr lang="it-IT" u="sng" dirty="0">
                <a:uFillTx/>
                <a:hlinkClick r:id="rId4"/>
              </a:rPr>
              <a:t>www.camera-arbitrale.it</a:t>
            </a:r>
            <a:r>
              <a:rPr lang="it-IT" dirty="0">
                <a:uFillTx/>
              </a:rPr>
              <a:t>; MFSD </a:t>
            </a:r>
            <a:r>
              <a:rPr lang="it-IT" u="sng" dirty="0">
                <a:uFillTx/>
                <a:hlinkClick r:id="rId5"/>
              </a:rPr>
              <a:t>www.mfsd.it</a:t>
            </a:r>
            <a:r>
              <a:rPr lang="it-IT" dirty="0">
                <a:uFillTx/>
              </a:rPr>
              <a:t>; Studio Legale Tonucci </a:t>
            </a:r>
            <a:r>
              <a:rPr lang="it-IT" u="sng" dirty="0">
                <a:uFillTx/>
                <a:hlinkClick r:id="rId6"/>
              </a:rPr>
              <a:t>www.tonucci.it</a:t>
            </a:r>
            <a:r>
              <a:rPr lang="it-IT" dirty="0">
                <a:uFillTx/>
              </a:rPr>
              <a:t> .</a:t>
            </a:r>
          </a:p>
          <a:p>
            <a:pPr lvl="1"/>
            <a:endParaRPr lang="it-IT" dirty="0" smtClean="0">
              <a:uFillTx/>
            </a:endParaRPr>
          </a:p>
          <a:p>
            <a:pPr lvl="1"/>
            <a:endParaRPr lang="it-IT" dirty="0">
              <a:uFillTx/>
            </a:endParaRPr>
          </a:p>
        </p:txBody>
      </p:sp>
      <p:sp>
        <p:nvSpPr>
          <p:cNvPr id="4" name="Segnaposto data 3"/>
          <p:cNvSpPr>
            <a:spLocks noGrp="1"/>
          </p:cNvSpPr>
          <p:nvPr>
            <p:ph type="dt" sz="half" idx="10"/>
          </p:nvPr>
        </p:nvSpPr>
        <p:spPr/>
        <p:txBody>
          <a:bodyPr/>
          <a:lstStyle/>
          <a:p>
            <a:r>
              <a:rPr lang="it-IT" smtClean="0">
                <a:uFillTx/>
              </a:rPr>
              <a:t>Roberto Manno</a:t>
            </a:r>
            <a:endParaRPr lang="it-IT">
              <a:uFillTx/>
            </a:endParaRPr>
          </a:p>
        </p:txBody>
      </p:sp>
      <p:sp>
        <p:nvSpPr>
          <p:cNvPr id="5" name="Segnaposto piè di pagina 4"/>
          <p:cNvSpPr>
            <a:spLocks noGrp="1"/>
          </p:cNvSpPr>
          <p:nvPr>
            <p:ph type="ftr" sz="quarter" idx="11"/>
          </p:nvPr>
        </p:nvSpPr>
        <p:spPr/>
        <p:txBody>
          <a:bodyPr/>
          <a:lstStyle/>
          <a:p>
            <a:r>
              <a:rPr lang="it-IT" smtClean="0">
                <a:uFillTx/>
              </a:rPr>
              <a:t>www.weblegal.it</a:t>
            </a:r>
            <a:endParaRPr lang="it-IT">
              <a:uFillTx/>
            </a:endParaRPr>
          </a:p>
        </p:txBody>
      </p:sp>
      <p:sp>
        <p:nvSpPr>
          <p:cNvPr id="6" name="Segnaposto numero diapositiva 5"/>
          <p:cNvSpPr>
            <a:spLocks noGrp="1"/>
          </p:cNvSpPr>
          <p:nvPr>
            <p:ph type="sldNum" sz="quarter" idx="12"/>
          </p:nvPr>
        </p:nvSpPr>
        <p:spPr/>
        <p:txBody>
          <a:bodyPr/>
          <a:lstStyle/>
          <a:p>
            <a:fld id="{44EA21A8-5A8A-40C0-B2DD-B564AFF44640}" type="slidenum">
              <a:rPr lang="it-IT" smtClean="0">
                <a:uFillTx/>
              </a:rPr>
              <a:t>17</a:t>
            </a:fld>
            <a:endParaRPr lang="it-IT">
              <a:uFillTx/>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solidFill>
                  <a:srgbClr val="FF0000"/>
                </a:solidFill>
                <a:uFillTx/>
              </a:rPr>
              <a:t>Osservatorio Giurisprudenza</a:t>
            </a:r>
            <a:endParaRPr lang="it-IT" dirty="0">
              <a:solidFill>
                <a:srgbClr val="FF0000"/>
              </a:solidFill>
              <a:uFillTx/>
            </a:endParaRPr>
          </a:p>
        </p:txBody>
      </p:sp>
      <p:sp>
        <p:nvSpPr>
          <p:cNvPr id="3" name="Segnaposto contenuto 2"/>
          <p:cNvSpPr>
            <a:spLocks noGrp="1"/>
          </p:cNvSpPr>
          <p:nvPr>
            <p:ph idx="1"/>
          </p:nvPr>
        </p:nvSpPr>
        <p:spPr/>
        <p:style>
          <a:lnRef idx="2">
            <a:schemeClr val="accent6"/>
          </a:lnRef>
          <a:fillRef idx="1">
            <a:schemeClr val="lt1"/>
          </a:fillRef>
          <a:effectRef idx="0">
            <a:schemeClr val="accent6"/>
          </a:effectRef>
          <a:fontRef idx="minor">
            <a:schemeClr val="dk1"/>
          </a:fontRef>
        </p:style>
        <p:txBody>
          <a:bodyPr>
            <a:normAutofit fontScale="77500" lnSpcReduction="20000"/>
          </a:bodyPr>
          <a:lstStyle/>
          <a:p>
            <a:pPr marL="0" indent="0">
              <a:buNone/>
            </a:pPr>
            <a:r>
              <a:rPr lang="it-IT" sz="3400" dirty="0">
                <a:uFillTx/>
              </a:rPr>
              <a:t>È evidente come le decisioni rese in Italia e soprattutto nel mondo nell’ambito di queste procedure costituiscono l’osservatorio privilegiato per esaminare le evoluzioni della giurisprudenza in materia di domain </a:t>
            </a:r>
            <a:r>
              <a:rPr lang="it-IT" sz="3400" dirty="0" err="1">
                <a:uFillTx/>
              </a:rPr>
              <a:t>name</a:t>
            </a:r>
            <a:r>
              <a:rPr lang="it-IT" sz="3400" dirty="0">
                <a:uFillTx/>
              </a:rPr>
              <a:t>.</a:t>
            </a:r>
          </a:p>
          <a:p>
            <a:pPr marL="0" indent="0">
              <a:buNone/>
            </a:pPr>
            <a:r>
              <a:rPr lang="it-IT" sz="3400" dirty="0">
                <a:uFillTx/>
              </a:rPr>
              <a:t>Purtroppo, in Italia il NIC non ha predisposto un sistema di categorizzazione delle decisioni né le altre utilissime risorse che invece altri UDRP Provider mettono a disposizione della comunità scientifica e dei professionisti.</a:t>
            </a:r>
          </a:p>
          <a:p>
            <a:pPr marL="0" indent="0">
              <a:buNone/>
            </a:pPr>
            <a:r>
              <a:rPr lang="it-IT" sz="3400" dirty="0" smtClean="0">
                <a:uFillTx/>
              </a:rPr>
              <a:t>La </a:t>
            </a:r>
            <a:r>
              <a:rPr lang="it-IT" sz="3400" dirty="0">
                <a:uFillTx/>
              </a:rPr>
              <a:t>WIPO (che ha partecipato ai lavori dell’ICANN e alla revisione delle regole) offre  interessantissime sezioni di approfondimento e </a:t>
            </a:r>
            <a:r>
              <a:rPr lang="it-IT" sz="3400" dirty="0" smtClean="0">
                <a:uFillTx/>
              </a:rPr>
              <a:t>analisi: </a:t>
            </a:r>
            <a:r>
              <a:rPr lang="en-US" sz="3400" dirty="0" smtClean="0">
                <a:uFillTx/>
              </a:rPr>
              <a:t>WIPO </a:t>
            </a:r>
            <a:r>
              <a:rPr lang="en-US" sz="3400" dirty="0">
                <a:uFillTx/>
              </a:rPr>
              <a:t>Overview of WIPO Panel Views on Selected UDRP Questions, </a:t>
            </a:r>
            <a:r>
              <a:rPr lang="en-US" sz="3400" u="sng" dirty="0">
                <a:uFillTx/>
                <a:hlinkClick r:id="rId2"/>
              </a:rPr>
              <a:t>http://www.wipo.int/amc/en/domains/search/overview2.0</a:t>
            </a:r>
            <a:r>
              <a:rPr lang="en-US" sz="3400" dirty="0">
                <a:uFillTx/>
              </a:rPr>
              <a:t> </a:t>
            </a:r>
            <a:endParaRPr lang="it-IT" sz="3400" dirty="0">
              <a:uFillTx/>
            </a:endParaRPr>
          </a:p>
          <a:p>
            <a:pPr marL="0" indent="0">
              <a:buNone/>
            </a:pPr>
            <a:endParaRPr lang="it-IT" dirty="0">
              <a:uFillTx/>
            </a:endParaRPr>
          </a:p>
        </p:txBody>
      </p:sp>
      <p:sp>
        <p:nvSpPr>
          <p:cNvPr id="4" name="Segnaposto data 3"/>
          <p:cNvSpPr>
            <a:spLocks noGrp="1"/>
          </p:cNvSpPr>
          <p:nvPr>
            <p:ph type="dt" sz="half" idx="10"/>
          </p:nvPr>
        </p:nvSpPr>
        <p:spPr/>
        <p:txBody>
          <a:bodyPr/>
          <a:lstStyle/>
          <a:p>
            <a:r>
              <a:rPr lang="it-IT" smtClean="0">
                <a:uFillTx/>
              </a:rPr>
              <a:t>Roberto Manno</a:t>
            </a:r>
            <a:endParaRPr lang="it-IT">
              <a:uFillTx/>
            </a:endParaRPr>
          </a:p>
        </p:txBody>
      </p:sp>
      <p:sp>
        <p:nvSpPr>
          <p:cNvPr id="5" name="Segnaposto piè di pagina 4"/>
          <p:cNvSpPr>
            <a:spLocks noGrp="1"/>
          </p:cNvSpPr>
          <p:nvPr>
            <p:ph type="ftr" sz="quarter" idx="11"/>
          </p:nvPr>
        </p:nvSpPr>
        <p:spPr/>
        <p:txBody>
          <a:bodyPr/>
          <a:lstStyle/>
          <a:p>
            <a:r>
              <a:rPr lang="it-IT" smtClean="0">
                <a:uFillTx/>
              </a:rPr>
              <a:t>www.weblegal.it</a:t>
            </a:r>
            <a:endParaRPr lang="it-IT">
              <a:uFillTx/>
            </a:endParaRPr>
          </a:p>
        </p:txBody>
      </p:sp>
      <p:sp>
        <p:nvSpPr>
          <p:cNvPr id="6" name="Segnaposto numero diapositiva 5"/>
          <p:cNvSpPr>
            <a:spLocks noGrp="1"/>
          </p:cNvSpPr>
          <p:nvPr>
            <p:ph type="sldNum" sz="quarter" idx="12"/>
          </p:nvPr>
        </p:nvSpPr>
        <p:spPr/>
        <p:txBody>
          <a:bodyPr/>
          <a:lstStyle/>
          <a:p>
            <a:fld id="{44EA21A8-5A8A-40C0-B2DD-B564AFF44640}" type="slidenum">
              <a:rPr lang="it-IT" smtClean="0">
                <a:uFillTx/>
              </a:rPr>
              <a:t>18</a:t>
            </a:fld>
            <a:endParaRPr lang="it-IT">
              <a:uFillTx/>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solidFill>
                  <a:srgbClr val="FF0000"/>
                </a:solidFill>
                <a:uFillTx/>
              </a:rPr>
              <a:t>Rassegna </a:t>
            </a:r>
            <a:r>
              <a:rPr lang="it-IT" dirty="0" err="1" smtClean="0">
                <a:solidFill>
                  <a:srgbClr val="FF0000"/>
                </a:solidFill>
                <a:uFillTx/>
              </a:rPr>
              <a:t>caselaw</a:t>
            </a:r>
            <a:r>
              <a:rPr lang="it-IT" dirty="0" smtClean="0">
                <a:solidFill>
                  <a:srgbClr val="FF0000"/>
                </a:solidFill>
                <a:uFillTx/>
              </a:rPr>
              <a:t>: riposa.com</a:t>
            </a:r>
            <a:endParaRPr lang="it-IT" dirty="0">
              <a:solidFill>
                <a:srgbClr val="FF0000"/>
              </a:solidFill>
              <a:uFillTx/>
            </a:endParaRPr>
          </a:p>
        </p:txBody>
      </p:sp>
      <p:sp>
        <p:nvSpPr>
          <p:cNvPr id="3" name="Segnaposto contenuto 2"/>
          <p:cNvSpPr>
            <a:spLocks noGrp="1"/>
          </p:cNvSpPr>
          <p:nvPr>
            <p:ph idx="1"/>
          </p:nvPr>
        </p:nvSpPr>
        <p:spPr>
          <a:xfrm>
            <a:off x="457200" y="1268760"/>
            <a:ext cx="8229600" cy="4857403"/>
          </a:xfrm>
        </p:spPr>
        <p:txBody>
          <a:bodyPr/>
          <a:lstStyle/>
          <a:p>
            <a:pPr marL="0" lvl="0" indent="0">
              <a:buNone/>
            </a:pPr>
            <a:endParaRPr lang="it-IT" dirty="0">
              <a:uFillTx/>
            </a:endParaRPr>
          </a:p>
          <a:p>
            <a:pPr marL="0" indent="0">
              <a:buNone/>
            </a:pPr>
            <a:endParaRPr lang="it-IT" dirty="0">
              <a:uFillTx/>
            </a:endParaRPr>
          </a:p>
        </p:txBody>
      </p:sp>
      <p:sp>
        <p:nvSpPr>
          <p:cNvPr id="4" name="Segnaposto data 3"/>
          <p:cNvSpPr>
            <a:spLocks noGrp="1"/>
          </p:cNvSpPr>
          <p:nvPr>
            <p:ph type="dt" sz="half" idx="10"/>
          </p:nvPr>
        </p:nvSpPr>
        <p:spPr/>
        <p:txBody>
          <a:bodyPr/>
          <a:lstStyle/>
          <a:p>
            <a:r>
              <a:rPr lang="it-IT" smtClean="0">
                <a:uFillTx/>
              </a:rPr>
              <a:t>Roberto Manno</a:t>
            </a:r>
            <a:endParaRPr lang="it-IT">
              <a:uFillTx/>
            </a:endParaRPr>
          </a:p>
        </p:txBody>
      </p:sp>
      <p:sp>
        <p:nvSpPr>
          <p:cNvPr id="5" name="Segnaposto piè di pagina 4"/>
          <p:cNvSpPr>
            <a:spLocks noGrp="1"/>
          </p:cNvSpPr>
          <p:nvPr>
            <p:ph type="ftr" sz="quarter" idx="11"/>
          </p:nvPr>
        </p:nvSpPr>
        <p:spPr/>
        <p:txBody>
          <a:bodyPr/>
          <a:lstStyle/>
          <a:p>
            <a:r>
              <a:rPr lang="it-IT" smtClean="0">
                <a:uFillTx/>
              </a:rPr>
              <a:t>www.weblegal.it</a:t>
            </a:r>
            <a:endParaRPr lang="it-IT">
              <a:uFillTx/>
            </a:endParaRPr>
          </a:p>
        </p:txBody>
      </p:sp>
      <p:sp>
        <p:nvSpPr>
          <p:cNvPr id="6" name="Segnaposto numero diapositiva 5"/>
          <p:cNvSpPr>
            <a:spLocks noGrp="1"/>
          </p:cNvSpPr>
          <p:nvPr>
            <p:ph type="sldNum" sz="quarter" idx="12"/>
          </p:nvPr>
        </p:nvSpPr>
        <p:spPr/>
        <p:txBody>
          <a:bodyPr/>
          <a:lstStyle/>
          <a:p>
            <a:fld id="{44EA21A8-5A8A-40C0-B2DD-B564AFF44640}" type="slidenum">
              <a:rPr lang="it-IT" smtClean="0">
                <a:uFillTx/>
              </a:rPr>
              <a:t>19</a:t>
            </a:fld>
            <a:endParaRPr lang="it-IT">
              <a:uFillTx/>
            </a:endParaRPr>
          </a:p>
        </p:txBody>
      </p:sp>
      <p:graphicFrame>
        <p:nvGraphicFramePr>
          <p:cNvPr id="7" name="Tabella 6"/>
          <p:cNvGraphicFramePr>
            <a:graphicFrameLocks noGrp="1"/>
          </p:cNvGraphicFramePr>
          <p:nvPr/>
        </p:nvGraphicFramePr>
        <p:xfrm>
          <a:off x="683568" y="1556792"/>
          <a:ext cx="7344816" cy="4212487"/>
        </p:xfrm>
        <a:graphic>
          <a:graphicData uri="http://schemas.openxmlformats.org/drawingml/2006/table">
            <a:tbl>
              <a:tblPr firstRow="1" bandRow="1">
                <a:tableStyleId>{7DF18680-E054-41AD-8BC1-D1AEF772440D}</a:tableStyleId>
              </a:tblPr>
              <a:tblGrid>
                <a:gridCol w="1008113"/>
                <a:gridCol w="4968552"/>
                <a:gridCol w="1368151"/>
              </a:tblGrid>
              <a:tr h="623859">
                <a:tc>
                  <a:txBody>
                    <a:bodyPr/>
                    <a:lstStyle/>
                    <a:p>
                      <a:r>
                        <a:rPr lang="it-IT" dirty="0" smtClean="0">
                          <a:uFillTx/>
                        </a:rPr>
                        <a:t>Identità</a:t>
                      </a:r>
                      <a:endParaRPr lang="it-IT" dirty="0">
                        <a:uFillTx/>
                      </a:endParaRPr>
                    </a:p>
                  </a:txBody>
                  <a:tcPr/>
                </a:tc>
                <a:tc>
                  <a:txBody>
                    <a:bodyPr/>
                    <a:lstStyle/>
                    <a:p>
                      <a:r>
                        <a:rPr lang="it-IT" dirty="0" smtClean="0">
                          <a:uFillTx/>
                        </a:rPr>
                        <a:t>Diritto/</a:t>
                      </a:r>
                      <a:r>
                        <a:rPr lang="it-IT" dirty="0" err="1" smtClean="0">
                          <a:uFillTx/>
                        </a:rPr>
                        <a:t>Int</a:t>
                      </a:r>
                      <a:r>
                        <a:rPr lang="it-IT" dirty="0" smtClean="0">
                          <a:uFillTx/>
                        </a:rPr>
                        <a:t>.</a:t>
                      </a:r>
                      <a:r>
                        <a:rPr lang="it-IT" baseline="0" dirty="0" smtClean="0">
                          <a:uFillTx/>
                        </a:rPr>
                        <a:t> legittimo</a:t>
                      </a:r>
                      <a:endParaRPr lang="it-IT" dirty="0">
                        <a:uFillTx/>
                      </a:endParaRPr>
                    </a:p>
                  </a:txBody>
                  <a:tcPr/>
                </a:tc>
                <a:tc>
                  <a:txBody>
                    <a:bodyPr/>
                    <a:lstStyle/>
                    <a:p>
                      <a:r>
                        <a:rPr lang="it-IT" dirty="0" smtClean="0">
                          <a:uFillTx/>
                        </a:rPr>
                        <a:t>Malafede</a:t>
                      </a:r>
                      <a:r>
                        <a:rPr lang="it-IT" baseline="0" dirty="0" smtClean="0">
                          <a:uFillTx/>
                        </a:rPr>
                        <a:t> reg. E uso</a:t>
                      </a:r>
                      <a:endParaRPr lang="it-IT" dirty="0">
                        <a:uFillTx/>
                      </a:endParaRPr>
                    </a:p>
                  </a:txBody>
                  <a:tcPr/>
                </a:tc>
              </a:tr>
              <a:tr h="3572407">
                <a:tc>
                  <a:txBody>
                    <a:bodyPr/>
                    <a:lstStyle/>
                    <a:p>
                      <a:pPr algn="ctr"/>
                      <a:r>
                        <a:rPr lang="it-IT" dirty="0" smtClean="0">
                          <a:uFillTx/>
                        </a:rPr>
                        <a:t>ok</a:t>
                      </a:r>
                      <a:endParaRPr lang="it-IT" dirty="0">
                        <a:uFillTx/>
                      </a:endParaRPr>
                    </a:p>
                  </a:txBody>
                  <a:tcPr/>
                </a:tc>
                <a:tc>
                  <a:txBody>
                    <a:bodyPr/>
                    <a:lstStyle/>
                    <a:p>
                      <a:pPr marL="0" indent="0">
                        <a:buFont typeface="Arial" pitchFamily="34" charset="0"/>
                        <a:buNone/>
                      </a:pPr>
                      <a:r>
                        <a:rPr lang="it-IT" dirty="0" smtClean="0">
                          <a:uFillTx/>
                        </a:rPr>
                        <a:t>Onere della</a:t>
                      </a:r>
                      <a:r>
                        <a:rPr lang="it-IT" baseline="0" dirty="0" smtClean="0">
                          <a:uFillTx/>
                        </a:rPr>
                        <a:t> prova incombe su Ricorrente.</a:t>
                      </a:r>
                    </a:p>
                    <a:p>
                      <a:pPr marL="0" indent="0">
                        <a:buFont typeface="Arial" pitchFamily="34" charset="0"/>
                        <a:buNone/>
                      </a:pPr>
                      <a:r>
                        <a:rPr lang="it-IT" baseline="0" dirty="0" smtClean="0">
                          <a:uFillTx/>
                        </a:rPr>
                        <a:t>Parola italiana per «riposare».</a:t>
                      </a:r>
                    </a:p>
                    <a:p>
                      <a:pPr marL="0" indent="0">
                        <a:buFont typeface="Arial" pitchFamily="34" charset="0"/>
                        <a:buNone/>
                      </a:pPr>
                      <a:r>
                        <a:rPr lang="it-IT" baseline="0" dirty="0" smtClean="0">
                          <a:uFillTx/>
                        </a:rPr>
                        <a:t>Estensione nazionale uso.</a:t>
                      </a:r>
                    </a:p>
                    <a:p>
                      <a:pPr marL="0" indent="0">
                        <a:buFont typeface="Arial" pitchFamily="34" charset="0"/>
                        <a:buNone/>
                      </a:pPr>
                      <a:r>
                        <a:rPr lang="en-US" sz="1800" b="0" i="1" u="sng" kern="1200" dirty="0" smtClean="0">
                          <a:solidFill>
                            <a:schemeClr val="dk1"/>
                          </a:solidFill>
                          <a:effectLst/>
                          <a:uFillTx/>
                          <a:latin typeface="+mn-lt"/>
                          <a:ea typeface="+mn-ea"/>
                          <a:cs typeface="+mn-cs"/>
                        </a:rPr>
                        <a:t>trade in domain names containing generic words can constitute a legitimate use of them.</a:t>
                      </a:r>
                    </a:p>
                    <a:p>
                      <a:pPr marL="0" indent="0">
                        <a:buFont typeface="Arial" pitchFamily="34" charset="0"/>
                        <a:buNone/>
                      </a:pPr>
                      <a:r>
                        <a:rPr lang="en-US" sz="1800" b="0" i="0" kern="1200" dirty="0" smtClean="0">
                          <a:solidFill>
                            <a:schemeClr val="dk1"/>
                          </a:solidFill>
                          <a:effectLst/>
                          <a:uFillTx/>
                          <a:latin typeface="+mn-lt"/>
                          <a:ea typeface="+mn-ea"/>
                          <a:cs typeface="+mn-cs"/>
                        </a:rPr>
                        <a:t>Length of time for which the disputed domain name has been registered.</a:t>
                      </a:r>
                    </a:p>
                    <a:p>
                      <a:pPr marL="0" indent="0">
                        <a:buFont typeface="Arial" pitchFamily="34" charset="0"/>
                        <a:buNone/>
                      </a:pPr>
                      <a:r>
                        <a:rPr lang="en-US" sz="1800" b="0" i="0" kern="1200" dirty="0" smtClean="0">
                          <a:solidFill>
                            <a:schemeClr val="dk1"/>
                          </a:solidFill>
                          <a:effectLst/>
                          <a:uFillTx/>
                          <a:latin typeface="+mn-lt"/>
                          <a:ea typeface="+mn-ea"/>
                          <a:cs typeface="+mn-cs"/>
                        </a:rPr>
                        <a:t>Even if the links on the website were deliberately chosen by the Respondent, the use of the disputed domain name for the promotion of products of which it is essentially descriptive could still give rise to rights or legitimate interests in the name.</a:t>
                      </a:r>
                      <a:endParaRPr lang="it-IT" dirty="0">
                        <a:uFillTx/>
                      </a:endParaRPr>
                    </a:p>
                  </a:txBody>
                  <a:tcPr/>
                </a:tc>
                <a:tc>
                  <a:txBody>
                    <a:bodyPr/>
                    <a:lstStyle/>
                    <a:p>
                      <a:r>
                        <a:rPr lang="it-IT" dirty="0" smtClean="0">
                          <a:uFillTx/>
                        </a:rPr>
                        <a:t>inutile</a:t>
                      </a:r>
                      <a:endParaRPr lang="it-IT" dirty="0">
                        <a:uFillTx/>
                      </a:endParaRPr>
                    </a:p>
                  </a:txBody>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solidFill>
                  <a:srgbClr val="FF0000"/>
                </a:solidFill>
                <a:uFillTx/>
              </a:rPr>
              <a:t>Cos’è e a cosa serve un dominio?</a:t>
            </a:r>
            <a:endParaRPr lang="it-IT" dirty="0">
              <a:solidFill>
                <a:srgbClr val="FF0000"/>
              </a:solidFill>
              <a:uFillTx/>
            </a:endParaRPr>
          </a:p>
        </p:txBody>
      </p:sp>
      <p:sp>
        <p:nvSpPr>
          <p:cNvPr id="3" name="Segnaposto contenuto 2"/>
          <p:cNvSpPr>
            <a:spLocks noGrp="1"/>
          </p:cNvSpPr>
          <p:nvPr>
            <p:ph idx="1"/>
          </p:nvPr>
        </p:nvSpPr>
        <p:spPr>
          <a:xfrm>
            <a:off x="457200" y="1484784"/>
            <a:ext cx="8229600" cy="4827003"/>
          </a:xfrm>
        </p:spPr>
        <p:style>
          <a:lnRef idx="2">
            <a:schemeClr val="accent2"/>
          </a:lnRef>
          <a:fillRef idx="1">
            <a:schemeClr val="lt1"/>
          </a:fillRef>
          <a:effectRef idx="0">
            <a:schemeClr val="accent2"/>
          </a:effectRef>
          <a:fontRef idx="minor">
            <a:schemeClr val="dk1"/>
          </a:fontRef>
        </p:style>
        <p:txBody>
          <a:bodyPr>
            <a:normAutofit fontScale="77500" lnSpcReduction="20000"/>
          </a:bodyPr>
          <a:lstStyle/>
          <a:p>
            <a:r>
              <a:rPr lang="it-IT" b="1" i="1" dirty="0">
                <a:uFillTx/>
              </a:rPr>
              <a:t>funzione</a:t>
            </a:r>
            <a:r>
              <a:rPr lang="it-IT" dirty="0">
                <a:uFillTx/>
              </a:rPr>
              <a:t> del dominio è soprattutto quella di individuare in modo umanamente comprensibile (caratteri alfanumerici) un determinato server/computer. </a:t>
            </a:r>
            <a:r>
              <a:rPr lang="it-IT" dirty="0" smtClean="0">
                <a:uFillTx/>
              </a:rPr>
              <a:t>Client/server e WEB (WWW…World </a:t>
            </a:r>
            <a:r>
              <a:rPr lang="it-IT" dirty="0">
                <a:uFillTx/>
              </a:rPr>
              <a:t>Wide </a:t>
            </a:r>
            <a:r>
              <a:rPr lang="it-IT" b="1" dirty="0">
                <a:uFillTx/>
              </a:rPr>
              <a:t>Web</a:t>
            </a:r>
            <a:r>
              <a:rPr lang="it-IT" dirty="0" smtClean="0">
                <a:uFillTx/>
              </a:rPr>
              <a:t>);</a:t>
            </a:r>
          </a:p>
          <a:p>
            <a:r>
              <a:rPr lang="it-IT" dirty="0">
                <a:uFillTx/>
              </a:rPr>
              <a:t>Il protocollo DNS (Domain </a:t>
            </a:r>
            <a:r>
              <a:rPr lang="it-IT" dirty="0" err="1">
                <a:uFillTx/>
              </a:rPr>
              <a:t>Name</a:t>
            </a:r>
            <a:r>
              <a:rPr lang="it-IT" dirty="0">
                <a:uFillTx/>
              </a:rPr>
              <a:t> </a:t>
            </a:r>
            <a:r>
              <a:rPr lang="it-IT" dirty="0" smtClean="0">
                <a:uFillTx/>
              </a:rPr>
              <a:t>System): associazione UNIVOCA</a:t>
            </a:r>
          </a:p>
          <a:p>
            <a:r>
              <a:rPr lang="it-IT" dirty="0">
                <a:uFillTx/>
              </a:rPr>
              <a:t>È molto più facile dire/ricordarsi/istruire </a:t>
            </a:r>
            <a:r>
              <a:rPr lang="it-IT" u="sng" dirty="0">
                <a:uFillTx/>
                <a:hlinkClick r:id="rId2"/>
              </a:rPr>
              <a:t>www.vodka.com</a:t>
            </a:r>
            <a:r>
              <a:rPr lang="it-IT" dirty="0">
                <a:uFillTx/>
              </a:rPr>
              <a:t> piuttosto che “146.255.35.246</a:t>
            </a:r>
            <a:r>
              <a:rPr lang="it-IT" dirty="0" smtClean="0">
                <a:uFillTx/>
              </a:rPr>
              <a:t>”;</a:t>
            </a:r>
          </a:p>
          <a:p>
            <a:r>
              <a:rPr lang="it-IT" dirty="0" smtClean="0">
                <a:uFillTx/>
              </a:rPr>
              <a:t>Vodka.com è </a:t>
            </a:r>
            <a:r>
              <a:rPr lang="it-IT" dirty="0">
                <a:uFillTx/>
              </a:rPr>
              <a:t>stato comprato al prezzo di $3M, da parte di un’azienda che pure ha un </a:t>
            </a:r>
            <a:r>
              <a:rPr lang="it-IT" b="1" i="1" dirty="0">
                <a:uFillTx/>
              </a:rPr>
              <a:t>marchio famoso</a:t>
            </a:r>
            <a:r>
              <a:rPr lang="it-IT" dirty="0">
                <a:uFillTx/>
              </a:rPr>
              <a:t>, la Russian </a:t>
            </a:r>
            <a:r>
              <a:rPr lang="it-IT" dirty="0" smtClean="0">
                <a:uFillTx/>
              </a:rPr>
              <a:t>Standard;</a:t>
            </a:r>
            <a:endParaRPr lang="it-IT" dirty="0">
              <a:uFillTx/>
            </a:endParaRPr>
          </a:p>
          <a:p>
            <a:r>
              <a:rPr lang="it-IT" dirty="0">
                <a:uFillTx/>
              </a:rPr>
              <a:t>L’unica condizione necessaria per ottenere un nome a dominio è che questo sia libero, secondo la norma tecnica del “</a:t>
            </a:r>
            <a:r>
              <a:rPr lang="it-IT" i="1" dirty="0">
                <a:uFillTx/>
              </a:rPr>
              <a:t>first come, first </a:t>
            </a:r>
            <a:r>
              <a:rPr lang="it-IT" i="1" dirty="0" err="1">
                <a:uFillTx/>
              </a:rPr>
              <a:t>served</a:t>
            </a:r>
            <a:r>
              <a:rPr lang="it-IT" dirty="0" smtClean="0">
                <a:uFillTx/>
              </a:rPr>
              <a:t>”. Non è possibile «rifiuto». </a:t>
            </a:r>
            <a:endParaRPr lang="it-IT" dirty="0">
              <a:uFillTx/>
            </a:endParaRPr>
          </a:p>
        </p:txBody>
      </p:sp>
      <p:sp>
        <p:nvSpPr>
          <p:cNvPr id="4" name="Segnaposto data 3"/>
          <p:cNvSpPr>
            <a:spLocks noGrp="1"/>
          </p:cNvSpPr>
          <p:nvPr>
            <p:ph type="dt" sz="half" idx="10"/>
          </p:nvPr>
        </p:nvSpPr>
        <p:spPr/>
        <p:txBody>
          <a:bodyPr/>
          <a:lstStyle/>
          <a:p>
            <a:r>
              <a:rPr lang="it-IT" smtClean="0">
                <a:uFillTx/>
              </a:rPr>
              <a:t>Roberto Manno</a:t>
            </a:r>
            <a:endParaRPr lang="it-IT">
              <a:uFillTx/>
            </a:endParaRPr>
          </a:p>
        </p:txBody>
      </p:sp>
      <p:sp>
        <p:nvSpPr>
          <p:cNvPr id="5" name="Segnaposto piè di pagina 4"/>
          <p:cNvSpPr>
            <a:spLocks noGrp="1"/>
          </p:cNvSpPr>
          <p:nvPr>
            <p:ph type="ftr" sz="quarter" idx="11"/>
          </p:nvPr>
        </p:nvSpPr>
        <p:spPr/>
        <p:txBody>
          <a:bodyPr/>
          <a:lstStyle/>
          <a:p>
            <a:r>
              <a:rPr lang="it-IT" smtClean="0">
                <a:uFillTx/>
              </a:rPr>
              <a:t>www.weblegal.it</a:t>
            </a:r>
            <a:endParaRPr lang="it-IT">
              <a:uFillTx/>
            </a:endParaRPr>
          </a:p>
        </p:txBody>
      </p:sp>
      <p:sp>
        <p:nvSpPr>
          <p:cNvPr id="6" name="Segnaposto numero diapositiva 5"/>
          <p:cNvSpPr>
            <a:spLocks noGrp="1"/>
          </p:cNvSpPr>
          <p:nvPr>
            <p:ph type="sldNum" sz="quarter" idx="12"/>
          </p:nvPr>
        </p:nvSpPr>
        <p:spPr/>
        <p:txBody>
          <a:bodyPr/>
          <a:lstStyle/>
          <a:p>
            <a:fld id="{44EA21A8-5A8A-40C0-B2DD-B564AFF44640}" type="slidenum">
              <a:rPr lang="it-IT" smtClean="0">
                <a:uFillTx/>
              </a:rPr>
              <a:t>2</a:t>
            </a:fld>
            <a:endParaRPr lang="it-IT">
              <a:uFillTx/>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solidFill>
                  <a:srgbClr val="FF0000"/>
                </a:solidFill>
                <a:uFillTx/>
              </a:rPr>
              <a:t>Booking.eu</a:t>
            </a:r>
            <a:endParaRPr lang="it-IT" dirty="0">
              <a:solidFill>
                <a:srgbClr val="FF0000"/>
              </a:solidFill>
              <a:uFillTx/>
            </a:endParaRPr>
          </a:p>
        </p:txBody>
      </p:sp>
      <p:sp>
        <p:nvSpPr>
          <p:cNvPr id="4" name="Segnaposto data 3"/>
          <p:cNvSpPr>
            <a:spLocks noGrp="1"/>
          </p:cNvSpPr>
          <p:nvPr>
            <p:ph type="dt" sz="half" idx="10"/>
          </p:nvPr>
        </p:nvSpPr>
        <p:spPr/>
        <p:txBody>
          <a:bodyPr/>
          <a:lstStyle/>
          <a:p>
            <a:r>
              <a:rPr lang="it-IT" smtClean="0">
                <a:uFillTx/>
              </a:rPr>
              <a:t>Roberto Manno</a:t>
            </a:r>
            <a:endParaRPr lang="it-IT">
              <a:uFillTx/>
            </a:endParaRPr>
          </a:p>
        </p:txBody>
      </p:sp>
      <p:sp>
        <p:nvSpPr>
          <p:cNvPr id="5" name="Segnaposto piè di pagina 4"/>
          <p:cNvSpPr>
            <a:spLocks noGrp="1"/>
          </p:cNvSpPr>
          <p:nvPr>
            <p:ph type="ftr" sz="quarter" idx="11"/>
          </p:nvPr>
        </p:nvSpPr>
        <p:spPr/>
        <p:txBody>
          <a:bodyPr/>
          <a:lstStyle/>
          <a:p>
            <a:r>
              <a:rPr lang="it-IT" smtClean="0">
                <a:uFillTx/>
              </a:rPr>
              <a:t>www.weblegal.it</a:t>
            </a:r>
            <a:endParaRPr lang="it-IT">
              <a:uFillTx/>
            </a:endParaRPr>
          </a:p>
        </p:txBody>
      </p:sp>
      <p:sp>
        <p:nvSpPr>
          <p:cNvPr id="6" name="Segnaposto numero diapositiva 5"/>
          <p:cNvSpPr>
            <a:spLocks noGrp="1"/>
          </p:cNvSpPr>
          <p:nvPr>
            <p:ph type="sldNum" sz="quarter" idx="12"/>
          </p:nvPr>
        </p:nvSpPr>
        <p:spPr/>
        <p:txBody>
          <a:bodyPr/>
          <a:lstStyle/>
          <a:p>
            <a:fld id="{44EA21A8-5A8A-40C0-B2DD-B564AFF44640}" type="slidenum">
              <a:rPr lang="it-IT" smtClean="0">
                <a:uFillTx/>
              </a:rPr>
              <a:t>20</a:t>
            </a:fld>
            <a:endParaRPr lang="it-IT">
              <a:uFillTx/>
            </a:endParaRPr>
          </a:p>
        </p:txBody>
      </p:sp>
      <p:graphicFrame>
        <p:nvGraphicFramePr>
          <p:cNvPr id="8" name="Segnaposto contenuto 7"/>
          <p:cNvGraphicFramePr>
            <a:graphicFrameLocks noGrp="1"/>
          </p:cNvGraphicFramePr>
          <p:nvPr>
            <p:ph idx="1"/>
          </p:nvPr>
        </p:nvGraphicFramePr>
        <p:xfrm>
          <a:off x="457200" y="1600200"/>
          <a:ext cx="8229600" cy="3754120"/>
        </p:xfrm>
        <a:graphic>
          <a:graphicData uri="http://schemas.openxmlformats.org/drawingml/2006/table">
            <a:tbl>
              <a:tblPr firstRow="1" bandRow="1">
                <a:tableStyleId>{7DF18680-E054-41AD-8BC1-D1AEF772440D}</a:tableStyleId>
              </a:tblPr>
              <a:tblGrid>
                <a:gridCol w="2743200"/>
                <a:gridCol w="2739752"/>
                <a:gridCol w="2746648"/>
              </a:tblGrid>
              <a:tr h="370840">
                <a:tc>
                  <a:txBody>
                    <a:bodyPr/>
                    <a:lstStyle/>
                    <a:p>
                      <a:r>
                        <a:rPr lang="it-IT" dirty="0" smtClean="0">
                          <a:uFillTx/>
                        </a:rPr>
                        <a:t>Identità</a:t>
                      </a:r>
                      <a:endParaRPr lang="it-IT" dirty="0">
                        <a:uFillTx/>
                      </a:endParaRPr>
                    </a:p>
                  </a:txBody>
                  <a:tcPr/>
                </a:tc>
                <a:tc>
                  <a:txBody>
                    <a:bodyPr/>
                    <a:lstStyle/>
                    <a:p>
                      <a:r>
                        <a:rPr lang="it-IT" dirty="0" smtClean="0">
                          <a:uFillTx/>
                        </a:rPr>
                        <a:t>Dir/</a:t>
                      </a:r>
                      <a:r>
                        <a:rPr lang="it-IT" dirty="0" err="1" smtClean="0">
                          <a:uFillTx/>
                        </a:rPr>
                        <a:t>int</a:t>
                      </a:r>
                      <a:r>
                        <a:rPr lang="it-IT" dirty="0" smtClean="0">
                          <a:uFillTx/>
                        </a:rPr>
                        <a:t>. Legittimo</a:t>
                      </a:r>
                      <a:endParaRPr lang="it-IT" dirty="0">
                        <a:uFillTx/>
                      </a:endParaRPr>
                    </a:p>
                  </a:txBody>
                  <a:tcPr/>
                </a:tc>
                <a:tc>
                  <a:txBody>
                    <a:bodyPr/>
                    <a:lstStyle/>
                    <a:p>
                      <a:r>
                        <a:rPr lang="it-IT" dirty="0" smtClean="0">
                          <a:uFillTx/>
                        </a:rPr>
                        <a:t>Malafede Reg</a:t>
                      </a:r>
                      <a:r>
                        <a:rPr lang="it-IT" baseline="0" dirty="0" smtClean="0">
                          <a:uFillTx/>
                        </a:rPr>
                        <a:t> </a:t>
                      </a:r>
                      <a:r>
                        <a:rPr lang="it-IT" u="sng" baseline="0" dirty="0" smtClean="0">
                          <a:solidFill>
                            <a:schemeClr val="bg2">
                              <a:lumMod val="10000"/>
                            </a:schemeClr>
                          </a:solidFill>
                          <a:uFillTx/>
                        </a:rPr>
                        <a:t>O</a:t>
                      </a:r>
                      <a:r>
                        <a:rPr lang="it-IT" baseline="0" dirty="0" smtClean="0">
                          <a:solidFill>
                            <a:schemeClr val="bg2">
                              <a:lumMod val="10000"/>
                            </a:schemeClr>
                          </a:solidFill>
                          <a:uFillTx/>
                        </a:rPr>
                        <a:t> </a:t>
                      </a:r>
                      <a:r>
                        <a:rPr lang="it-IT" baseline="0" dirty="0" smtClean="0">
                          <a:uFillTx/>
                        </a:rPr>
                        <a:t>Uso</a:t>
                      </a:r>
                      <a:endParaRPr lang="it-IT" dirty="0">
                        <a:uFillTx/>
                      </a:endParaRPr>
                    </a:p>
                  </a:txBody>
                  <a:tcPr/>
                </a:tc>
              </a:tr>
              <a:tr h="370840">
                <a:tc>
                  <a:txBody>
                    <a:bodyPr/>
                    <a:lstStyle/>
                    <a:p>
                      <a:pPr algn="just"/>
                      <a:r>
                        <a:rPr lang="it-IT" dirty="0" smtClean="0">
                          <a:uFillTx/>
                        </a:rPr>
                        <a:t>Ok (marchi + domini booking/</a:t>
                      </a:r>
                      <a:r>
                        <a:rPr lang="it-IT" dirty="0" err="1" smtClean="0">
                          <a:uFillTx/>
                        </a:rPr>
                        <a:t>bookings</a:t>
                      </a:r>
                      <a:r>
                        <a:rPr lang="it-IT" dirty="0" smtClean="0">
                          <a:uFillTx/>
                        </a:rPr>
                        <a:t>).</a:t>
                      </a:r>
                    </a:p>
                    <a:p>
                      <a:pPr algn="just"/>
                      <a:r>
                        <a:rPr lang="it-IT" dirty="0" smtClean="0">
                          <a:uFillTx/>
                        </a:rPr>
                        <a:t>Booking.eu</a:t>
                      </a:r>
                      <a:r>
                        <a:rPr lang="it-IT" baseline="0" dirty="0" smtClean="0">
                          <a:uFillTx/>
                        </a:rPr>
                        <a:t> registrato in </a:t>
                      </a:r>
                      <a:r>
                        <a:rPr lang="it-IT" baseline="0" dirty="0" err="1" smtClean="0">
                          <a:uFillTx/>
                        </a:rPr>
                        <a:t>Sunrise</a:t>
                      </a:r>
                      <a:r>
                        <a:rPr lang="it-IT" baseline="0" dirty="0" smtClean="0">
                          <a:uFillTx/>
                        </a:rPr>
                        <a:t> e poi ceduto alla resistente.</a:t>
                      </a:r>
                    </a:p>
                    <a:p>
                      <a:pPr algn="just"/>
                      <a:r>
                        <a:rPr lang="it-IT" dirty="0" smtClean="0">
                          <a:uFillTx/>
                        </a:rPr>
                        <a:t>Il Collegio rileva genericità del marchio (classi</a:t>
                      </a:r>
                      <a:r>
                        <a:rPr lang="it-IT" baseline="0" dirty="0" smtClean="0">
                          <a:uFillTx/>
                        </a:rPr>
                        <a:t> 33 e 39 Nizza; rifiuti </a:t>
                      </a:r>
                      <a:r>
                        <a:rPr lang="it-IT" baseline="0" dirty="0" err="1" smtClean="0">
                          <a:uFillTx/>
                        </a:rPr>
                        <a:t>CTMs</a:t>
                      </a:r>
                      <a:r>
                        <a:rPr lang="it-IT" baseline="0" dirty="0" smtClean="0">
                          <a:uFillTx/>
                        </a:rPr>
                        <a:t> ex art. 7,1,b e c R 40/49 tra cui </a:t>
                      </a:r>
                      <a:r>
                        <a:rPr lang="it-IT" b="1" u="sng" baseline="0" dirty="0" smtClean="0">
                          <a:uFillTx/>
                        </a:rPr>
                        <a:t>Hotels.eu</a:t>
                      </a:r>
                      <a:r>
                        <a:rPr lang="it-IT" baseline="0" dirty="0" smtClean="0">
                          <a:uFillTx/>
                        </a:rPr>
                        <a:t>) ,  </a:t>
                      </a:r>
                      <a:r>
                        <a:rPr lang="it-IT" baseline="0" dirty="0" err="1" smtClean="0">
                          <a:uFillTx/>
                        </a:rPr>
                        <a:t>max</a:t>
                      </a:r>
                      <a:r>
                        <a:rPr lang="it-IT" baseline="0" dirty="0" smtClean="0">
                          <a:uFillTx/>
                        </a:rPr>
                        <a:t> rigore nell’esame altri requisiti.</a:t>
                      </a:r>
                      <a:endParaRPr lang="it-IT" dirty="0" smtClean="0">
                        <a:uFillTx/>
                      </a:endParaRPr>
                    </a:p>
                  </a:txBody>
                  <a:tcPr/>
                </a:tc>
                <a:tc>
                  <a:txBody>
                    <a:bodyPr/>
                    <a:lstStyle/>
                    <a:p>
                      <a:r>
                        <a:rPr lang="it-IT" dirty="0" smtClean="0">
                          <a:uFillTx/>
                        </a:rPr>
                        <a:t>uso del dominio booking.it per l’offerta di servizi turistici on line, prima</a:t>
                      </a:r>
                      <a:r>
                        <a:rPr lang="it-IT" baseline="0" dirty="0" smtClean="0">
                          <a:uFillTx/>
                        </a:rPr>
                        <a:t> di </a:t>
                      </a:r>
                      <a:r>
                        <a:rPr lang="it-IT" dirty="0" smtClean="0">
                          <a:uFillTx/>
                        </a:rPr>
                        <a:t>ADR.EU</a:t>
                      </a:r>
                      <a:r>
                        <a:rPr lang="it-IT" baseline="0" dirty="0" smtClean="0">
                          <a:uFillTx/>
                        </a:rPr>
                        <a:t> -&gt; </a:t>
                      </a:r>
                      <a:r>
                        <a:rPr lang="it-IT" dirty="0" smtClean="0">
                          <a:uFillTx/>
                        </a:rPr>
                        <a:t>l’accordo di affiliazione con il resistente</a:t>
                      </a:r>
                      <a:r>
                        <a:rPr lang="it-IT" baseline="0" dirty="0" smtClean="0">
                          <a:uFillTx/>
                        </a:rPr>
                        <a:t> / royalties; giudizio pendente in Italia.</a:t>
                      </a:r>
                      <a:endParaRPr lang="it-IT" dirty="0">
                        <a:uFillTx/>
                      </a:endParaRPr>
                    </a:p>
                  </a:txBody>
                  <a:tcPr/>
                </a:tc>
                <a:tc>
                  <a:txBody>
                    <a:bodyPr/>
                    <a:lstStyle/>
                    <a:p>
                      <a:r>
                        <a:rPr lang="it-IT" dirty="0" smtClean="0">
                          <a:uFillTx/>
                        </a:rPr>
                        <a:t>E’ possibile accettare l’idea che il resistente si sia limitato ad utilizzare una parola di uso comune, da utilizzare nella prestazione della propria attività in considerazione delle sue innegabili capacità attrattive per il settore delle prenotazioni turistiche nel quale il medesimo opera. </a:t>
                      </a:r>
                      <a:endParaRPr lang="it-IT" dirty="0">
                        <a:uFillTx/>
                      </a:endParaRPr>
                    </a:p>
                  </a:txBody>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solidFill>
                  <a:srgbClr val="FF0000"/>
                </a:solidFill>
                <a:uFillTx/>
              </a:rPr>
              <a:t>Materia.com</a:t>
            </a:r>
            <a:endParaRPr lang="it-IT" dirty="0">
              <a:solidFill>
                <a:srgbClr val="FF0000"/>
              </a:solidFill>
              <a:uFillTx/>
            </a:endParaRPr>
          </a:p>
        </p:txBody>
      </p:sp>
      <p:graphicFrame>
        <p:nvGraphicFramePr>
          <p:cNvPr id="7" name="Segnaposto contenuto 6"/>
          <p:cNvGraphicFramePr>
            <a:graphicFrameLocks noGrp="1"/>
          </p:cNvGraphicFramePr>
          <p:nvPr>
            <p:ph idx="1"/>
          </p:nvPr>
        </p:nvGraphicFramePr>
        <p:xfrm>
          <a:off x="457200" y="1600200"/>
          <a:ext cx="8229600" cy="2108200"/>
        </p:xfrm>
        <a:graphic>
          <a:graphicData uri="http://schemas.openxmlformats.org/drawingml/2006/table">
            <a:tbl>
              <a:tblPr firstRow="1" bandRow="1">
                <a:tableStyleId>{7DF18680-E054-41AD-8BC1-D1AEF772440D}</a:tableStyleId>
              </a:tblPr>
              <a:tblGrid>
                <a:gridCol w="2743200"/>
                <a:gridCol w="2743200"/>
                <a:gridCol w="2743200"/>
              </a:tblGrid>
              <a:tr h="370840">
                <a:tc>
                  <a:txBody>
                    <a:bodyPr/>
                    <a:lstStyle/>
                    <a:p>
                      <a:r>
                        <a:rPr lang="it-IT" dirty="0" smtClean="0">
                          <a:uFillTx/>
                        </a:rPr>
                        <a:t>Identità</a:t>
                      </a:r>
                      <a:endParaRPr lang="it-IT" dirty="0">
                        <a:uFillTx/>
                      </a:endParaRPr>
                    </a:p>
                  </a:txBody>
                  <a:tcPr/>
                </a:tc>
                <a:tc>
                  <a:txBody>
                    <a:bodyPr/>
                    <a:lstStyle/>
                    <a:p>
                      <a:r>
                        <a:rPr lang="it-IT" dirty="0" smtClean="0">
                          <a:uFillTx/>
                        </a:rPr>
                        <a:t>D/IL</a:t>
                      </a:r>
                      <a:endParaRPr lang="it-IT" dirty="0">
                        <a:uFillTx/>
                      </a:endParaRPr>
                    </a:p>
                  </a:txBody>
                  <a:tcPr/>
                </a:tc>
                <a:tc>
                  <a:txBody>
                    <a:bodyPr/>
                    <a:lstStyle/>
                    <a:p>
                      <a:r>
                        <a:rPr lang="it-IT" dirty="0" smtClean="0">
                          <a:uFillTx/>
                        </a:rPr>
                        <a:t>Malafede Reg./Uso</a:t>
                      </a:r>
                      <a:endParaRPr lang="it-IT" dirty="0">
                        <a:uFillTx/>
                      </a:endParaRPr>
                    </a:p>
                  </a:txBody>
                  <a:tcPr/>
                </a:tc>
              </a:tr>
              <a:tr h="370840">
                <a:tc>
                  <a:txBody>
                    <a:bodyPr/>
                    <a:lstStyle/>
                    <a:p>
                      <a:r>
                        <a:rPr lang="it-IT" dirty="0" smtClean="0">
                          <a:uFillTx/>
                        </a:rPr>
                        <a:t>Ok, marchio depositato</a:t>
                      </a:r>
                      <a:r>
                        <a:rPr lang="it-IT" baseline="0" dirty="0" smtClean="0">
                          <a:uFillTx/>
                        </a:rPr>
                        <a:t> nel 2012 (dopo dominio) con rivendicazione «first use in </a:t>
                      </a:r>
                      <a:r>
                        <a:rPr lang="it-IT" baseline="0" dirty="0" err="1" smtClean="0">
                          <a:uFillTx/>
                        </a:rPr>
                        <a:t>commerce</a:t>
                      </a:r>
                      <a:r>
                        <a:rPr lang="it-IT" baseline="0" dirty="0" smtClean="0">
                          <a:uFillTx/>
                        </a:rPr>
                        <a:t>» nel 1999 (prima dominio).</a:t>
                      </a:r>
                      <a:r>
                        <a:rPr lang="it-IT" dirty="0" smtClean="0">
                          <a:uFillTx/>
                        </a:rPr>
                        <a:t> </a:t>
                      </a:r>
                    </a:p>
                    <a:p>
                      <a:endParaRPr lang="it-IT" dirty="0">
                        <a:uFillTx/>
                      </a:endParaRPr>
                    </a:p>
                  </a:txBody>
                  <a:tcPr/>
                </a:tc>
                <a:tc>
                  <a:txBody>
                    <a:bodyPr/>
                    <a:lstStyle/>
                    <a:p>
                      <a:r>
                        <a:rPr lang="it-IT" dirty="0" smtClean="0">
                          <a:uFillTx/>
                        </a:rPr>
                        <a:t>Nessuno: rifiuto di vendere a 50.000$ e controproposta di venderlo</a:t>
                      </a:r>
                      <a:r>
                        <a:rPr lang="it-IT" baseline="0" dirty="0" smtClean="0">
                          <a:uFillTx/>
                        </a:rPr>
                        <a:t> a 100.000$ dimostra uso non legittimo. Materia non generico.</a:t>
                      </a:r>
                      <a:endParaRPr lang="it-IT" dirty="0">
                        <a:uFillTx/>
                      </a:endParaRPr>
                    </a:p>
                  </a:txBody>
                  <a:tcPr/>
                </a:tc>
                <a:tc>
                  <a:txBody>
                    <a:bodyPr/>
                    <a:lstStyle/>
                    <a:p>
                      <a:r>
                        <a:rPr lang="it-IT" dirty="0" smtClean="0">
                          <a:uFillTx/>
                        </a:rPr>
                        <a:t>Malafede del resistente dimostrata</a:t>
                      </a:r>
                      <a:r>
                        <a:rPr lang="it-IT" baseline="0" dirty="0" smtClean="0">
                          <a:uFillTx/>
                        </a:rPr>
                        <a:t> in numerosi precedenti.</a:t>
                      </a:r>
                    </a:p>
                    <a:p>
                      <a:endParaRPr lang="it-IT" dirty="0">
                        <a:uFillTx/>
                      </a:endParaRPr>
                    </a:p>
                  </a:txBody>
                  <a:tcPr/>
                </a:tc>
              </a:tr>
            </a:tbl>
          </a:graphicData>
        </a:graphic>
      </p:graphicFrame>
      <p:sp>
        <p:nvSpPr>
          <p:cNvPr id="4" name="Segnaposto data 3"/>
          <p:cNvSpPr>
            <a:spLocks noGrp="1"/>
          </p:cNvSpPr>
          <p:nvPr>
            <p:ph type="dt" sz="half" idx="10"/>
          </p:nvPr>
        </p:nvSpPr>
        <p:spPr/>
        <p:txBody>
          <a:bodyPr/>
          <a:lstStyle/>
          <a:p>
            <a:r>
              <a:rPr lang="it-IT" smtClean="0">
                <a:uFillTx/>
              </a:rPr>
              <a:t>Roberto Manno</a:t>
            </a:r>
            <a:endParaRPr lang="it-IT">
              <a:uFillTx/>
            </a:endParaRPr>
          </a:p>
        </p:txBody>
      </p:sp>
      <p:sp>
        <p:nvSpPr>
          <p:cNvPr id="5" name="Segnaposto piè di pagina 4"/>
          <p:cNvSpPr>
            <a:spLocks noGrp="1"/>
          </p:cNvSpPr>
          <p:nvPr>
            <p:ph type="ftr" sz="quarter" idx="11"/>
          </p:nvPr>
        </p:nvSpPr>
        <p:spPr/>
        <p:txBody>
          <a:bodyPr/>
          <a:lstStyle/>
          <a:p>
            <a:r>
              <a:rPr lang="it-IT" smtClean="0">
                <a:uFillTx/>
              </a:rPr>
              <a:t>www.weblegal.it</a:t>
            </a:r>
            <a:endParaRPr lang="it-IT">
              <a:uFillTx/>
            </a:endParaRPr>
          </a:p>
        </p:txBody>
      </p:sp>
      <p:sp>
        <p:nvSpPr>
          <p:cNvPr id="6" name="Segnaposto numero diapositiva 5"/>
          <p:cNvSpPr>
            <a:spLocks noGrp="1"/>
          </p:cNvSpPr>
          <p:nvPr>
            <p:ph type="sldNum" sz="quarter" idx="12"/>
          </p:nvPr>
        </p:nvSpPr>
        <p:spPr/>
        <p:txBody>
          <a:bodyPr/>
          <a:lstStyle/>
          <a:p>
            <a:fld id="{44EA21A8-5A8A-40C0-B2DD-B564AFF44640}" type="slidenum">
              <a:rPr lang="it-IT" smtClean="0">
                <a:uFillTx/>
              </a:rPr>
              <a:t>21</a:t>
            </a:fld>
            <a:endParaRPr lang="it-IT">
              <a:uFillTx/>
            </a:endParaRPr>
          </a:p>
        </p:txBody>
      </p:sp>
      <p:sp>
        <p:nvSpPr>
          <p:cNvPr id="8" name="CasellaDiTesto 7"/>
          <p:cNvSpPr txBox="1">
            <a:spLocks/>
          </p:cNvSpPr>
          <p:nvPr/>
        </p:nvSpPr>
        <p:spPr>
          <a:xfrm>
            <a:off x="467544" y="3933056"/>
            <a:ext cx="8208912" cy="1754326"/>
          </a:xfrm>
          <a:prstGeom prst="rect">
            <a:avLst/>
          </a:prstGeom>
          <a:noFill/>
        </p:spPr>
        <p:txBody>
          <a:bodyPr wrap="square" rtlCol="0">
            <a:spAutoFit/>
          </a:bodyPr>
          <a:lstStyle/>
          <a:p>
            <a:r>
              <a:rPr lang="it-IT" dirty="0" smtClean="0">
                <a:uFillTx/>
              </a:rPr>
              <a:t>Dopo la decisione, ampiamente criticata, è stata notificata una citazione alla ricorrente, per interrompere il provvedimento di trasferimento ed ottenere una sentenza di accertamento della legittimità </a:t>
            </a:r>
            <a:r>
              <a:rPr lang="it-IT" dirty="0">
                <a:uFillTx/>
              </a:rPr>
              <a:t>del dominio </a:t>
            </a:r>
            <a:r>
              <a:rPr lang="it-IT" dirty="0">
                <a:uFillTx/>
                <a:hlinkClick r:id="rId2"/>
              </a:rPr>
              <a:t>http://domainnamewire.com/2015/09/10/lawsuit-filed-after-materia-com-udrp-and-its-an-interesting-case</a:t>
            </a:r>
            <a:r>
              <a:rPr lang="it-IT" dirty="0" smtClean="0">
                <a:uFillTx/>
                <a:hlinkClick r:id="rId2"/>
              </a:rPr>
              <a:t>/</a:t>
            </a:r>
            <a:r>
              <a:rPr lang="it-IT" dirty="0" smtClean="0">
                <a:uFillTx/>
              </a:rPr>
              <a:t> </a:t>
            </a:r>
          </a:p>
          <a:p>
            <a:r>
              <a:rPr lang="it-IT" dirty="0" smtClean="0">
                <a:uFillTx/>
              </a:rPr>
              <a:t>In seguito a transazione tra le parti, il dominio è stato ritrasferito al resistente.</a:t>
            </a:r>
            <a:endParaRPr lang="it-IT" dirty="0">
              <a:uFillTx/>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solidFill>
                  <a:srgbClr val="FF0000"/>
                </a:solidFill>
                <a:uFillTx/>
              </a:rPr>
              <a:t>BarlettaLIFE.it VS BarlettaLIVE.it</a:t>
            </a:r>
            <a:endParaRPr lang="it-IT" dirty="0">
              <a:solidFill>
                <a:srgbClr val="FF0000"/>
              </a:solidFill>
              <a:uFillTx/>
            </a:endParaRPr>
          </a:p>
        </p:txBody>
      </p:sp>
      <p:sp>
        <p:nvSpPr>
          <p:cNvPr id="3" name="Segnaposto contenuto 2"/>
          <p:cNvSpPr>
            <a:spLocks noGrp="1"/>
          </p:cNvSpPr>
          <p:nvPr>
            <p:ph idx="1"/>
          </p:nvPr>
        </p:nvSpPr>
        <p:spPr/>
        <p:style>
          <a:lnRef idx="2">
            <a:schemeClr val="accent6"/>
          </a:lnRef>
          <a:fillRef idx="1">
            <a:schemeClr val="lt1"/>
          </a:fillRef>
          <a:effectRef idx="0">
            <a:schemeClr val="accent6"/>
          </a:effectRef>
          <a:fontRef idx="minor">
            <a:schemeClr val="dk1"/>
          </a:fontRef>
        </p:style>
        <p:txBody>
          <a:bodyPr>
            <a:normAutofit fontScale="55000" lnSpcReduction="20000"/>
          </a:bodyPr>
          <a:lstStyle/>
          <a:p>
            <a:r>
              <a:rPr lang="it-IT" dirty="0">
                <a:uFillTx/>
              </a:rPr>
              <a:t>I titolari del progetto editoriale “Live Network” ricorrevano dinanzi al Tribunale delle imprese chiedendo (oltre alle tipiche sanzioni accessorie)  “l’immediata cassazione” dei domini </a:t>
            </a:r>
            <a:r>
              <a:rPr lang="it-IT" dirty="0" err="1">
                <a:uFillTx/>
              </a:rPr>
              <a:t>barlettalife</a:t>
            </a:r>
            <a:r>
              <a:rPr lang="it-IT" dirty="0">
                <a:uFillTx/>
              </a:rPr>
              <a:t>; </a:t>
            </a:r>
            <a:r>
              <a:rPr lang="it-IT" dirty="0" err="1">
                <a:uFillTx/>
              </a:rPr>
              <a:t>altamuralife</a:t>
            </a:r>
            <a:r>
              <a:rPr lang="it-IT" dirty="0">
                <a:uFillTx/>
              </a:rPr>
              <a:t>; e via discorrendo in quanto i domini e i servizi editoriali ivi presenti costituivano violazioni rispettivamente: della testata giornalistica ex artt. 100 e 102 della legge diritto d’autore; dell’art. </a:t>
            </a:r>
            <a:r>
              <a:rPr lang="it-IT" b="1" u="sng" dirty="0">
                <a:uFillTx/>
              </a:rPr>
              <a:t>2598 c.c. per concorrenza sleale (imitazione servile); </a:t>
            </a:r>
            <a:r>
              <a:rPr lang="it-IT" dirty="0">
                <a:uFillTx/>
              </a:rPr>
              <a:t>e dell’art. 20 (codice consumo) per pubblicità ingannevole. </a:t>
            </a:r>
            <a:endParaRPr lang="it-IT" dirty="0" smtClean="0">
              <a:uFillTx/>
            </a:endParaRPr>
          </a:p>
          <a:p>
            <a:r>
              <a:rPr lang="it-IT" dirty="0" smtClean="0">
                <a:uFillTx/>
              </a:rPr>
              <a:t>I </a:t>
            </a:r>
            <a:r>
              <a:rPr lang="it-IT" dirty="0">
                <a:uFillTx/>
              </a:rPr>
              <a:t>resistenti </a:t>
            </a:r>
            <a:r>
              <a:rPr lang="it-IT" dirty="0" smtClean="0">
                <a:uFillTx/>
              </a:rPr>
              <a:t>si </a:t>
            </a:r>
            <a:r>
              <a:rPr lang="it-IT" dirty="0">
                <a:uFillTx/>
              </a:rPr>
              <a:t>opponevano alle richieste negandone qualsiasi presupposto. </a:t>
            </a:r>
            <a:endParaRPr lang="it-IT" dirty="0" smtClean="0">
              <a:uFillTx/>
            </a:endParaRPr>
          </a:p>
          <a:p>
            <a:r>
              <a:rPr lang="it-IT" dirty="0">
                <a:uFillTx/>
              </a:rPr>
              <a:t>I</a:t>
            </a:r>
            <a:r>
              <a:rPr lang="it-IT" dirty="0" smtClean="0">
                <a:uFillTx/>
              </a:rPr>
              <a:t>l</a:t>
            </a:r>
            <a:r>
              <a:rPr lang="it-IT" dirty="0">
                <a:uFillTx/>
              </a:rPr>
              <a:t> </a:t>
            </a:r>
            <a:r>
              <a:rPr lang="it-IT" dirty="0" smtClean="0">
                <a:uFillTx/>
              </a:rPr>
              <a:t>Giudice: la </a:t>
            </a:r>
            <a:r>
              <a:rPr lang="it-IT" dirty="0">
                <a:uFillTx/>
              </a:rPr>
              <a:t>combinazione “nome città + LIVE” </a:t>
            </a:r>
            <a:r>
              <a:rPr lang="it-IT" dirty="0" smtClean="0">
                <a:uFillTx/>
              </a:rPr>
              <a:t>dà luogo </a:t>
            </a:r>
            <a:r>
              <a:rPr lang="it-IT" dirty="0">
                <a:uFillTx/>
              </a:rPr>
              <a:t>alla categoria dei cd. “marchi d’insieme”, in cui gli </a:t>
            </a:r>
            <a:r>
              <a:rPr lang="it-IT" dirty="0" smtClean="0">
                <a:uFillTx/>
              </a:rPr>
              <a:t>elementi </a:t>
            </a:r>
            <a:r>
              <a:rPr lang="it-IT" dirty="0">
                <a:uFillTx/>
              </a:rPr>
              <a:t>hanno poca o nessuna </a:t>
            </a:r>
            <a:r>
              <a:rPr lang="it-IT" dirty="0" err="1">
                <a:uFillTx/>
              </a:rPr>
              <a:t>distintività</a:t>
            </a:r>
            <a:r>
              <a:rPr lang="it-IT" dirty="0">
                <a:uFillTx/>
              </a:rPr>
              <a:t>. Ciò, insieme alla mancanza di qualsiasi prova di acquisto mediante uso (</a:t>
            </a:r>
            <a:r>
              <a:rPr lang="it-IT" i="1" dirty="0" err="1">
                <a:uFillTx/>
              </a:rPr>
              <a:t>secondary</a:t>
            </a:r>
            <a:r>
              <a:rPr lang="it-IT" i="1" dirty="0">
                <a:uFillTx/>
              </a:rPr>
              <a:t> </a:t>
            </a:r>
            <a:r>
              <a:rPr lang="it-IT" i="1" dirty="0" err="1">
                <a:uFillTx/>
              </a:rPr>
              <a:t>meaning</a:t>
            </a:r>
            <a:r>
              <a:rPr lang="it-IT" dirty="0">
                <a:uFillTx/>
              </a:rPr>
              <a:t>), essendo necessario un uso effettivo e concreto non essendo sufficiente il possesso di un domain </a:t>
            </a:r>
            <a:r>
              <a:rPr lang="it-IT" dirty="0" err="1">
                <a:uFillTx/>
              </a:rPr>
              <a:t>name</a:t>
            </a:r>
            <a:r>
              <a:rPr lang="it-IT" dirty="0">
                <a:uFillTx/>
              </a:rPr>
              <a:t> anche se risalente; o la lamentata aggressione ai danni della redazione “coratolive.it” che dimostrerebbe un grave episodio e non la notorietà/</a:t>
            </a:r>
            <a:r>
              <a:rPr lang="it-IT" dirty="0" err="1">
                <a:uFillTx/>
              </a:rPr>
              <a:t>distintività</a:t>
            </a:r>
            <a:r>
              <a:rPr lang="it-IT" dirty="0">
                <a:uFillTx/>
              </a:rPr>
              <a:t> del progetto editoriale.  Quanto agli ulteriori profili, anch’essi sono esclusi per la mancanza della capacità distintiva dei nomi a dominio: e ciò, richiamando gli insegnamento della Corte di Cassazione n. 29774/2008, anche in riferimento alla testata giornalistica.</a:t>
            </a:r>
          </a:p>
        </p:txBody>
      </p:sp>
      <p:sp>
        <p:nvSpPr>
          <p:cNvPr id="4" name="Segnaposto data 3"/>
          <p:cNvSpPr>
            <a:spLocks noGrp="1"/>
          </p:cNvSpPr>
          <p:nvPr>
            <p:ph type="dt" sz="half" idx="10"/>
          </p:nvPr>
        </p:nvSpPr>
        <p:spPr/>
        <p:txBody>
          <a:bodyPr/>
          <a:lstStyle/>
          <a:p>
            <a:r>
              <a:rPr lang="it-IT" smtClean="0">
                <a:uFillTx/>
              </a:rPr>
              <a:t>Roberto Manno</a:t>
            </a:r>
            <a:endParaRPr lang="it-IT">
              <a:uFillTx/>
            </a:endParaRPr>
          </a:p>
        </p:txBody>
      </p:sp>
      <p:sp>
        <p:nvSpPr>
          <p:cNvPr id="5" name="Segnaposto piè di pagina 4"/>
          <p:cNvSpPr>
            <a:spLocks noGrp="1"/>
          </p:cNvSpPr>
          <p:nvPr>
            <p:ph type="ftr" sz="quarter" idx="11"/>
          </p:nvPr>
        </p:nvSpPr>
        <p:spPr/>
        <p:txBody>
          <a:bodyPr/>
          <a:lstStyle/>
          <a:p>
            <a:r>
              <a:rPr lang="it-IT" smtClean="0">
                <a:uFillTx/>
              </a:rPr>
              <a:t>www.weblegal.it</a:t>
            </a:r>
            <a:endParaRPr lang="it-IT">
              <a:uFillTx/>
            </a:endParaRPr>
          </a:p>
        </p:txBody>
      </p:sp>
      <p:sp>
        <p:nvSpPr>
          <p:cNvPr id="6" name="Segnaposto numero diapositiva 5"/>
          <p:cNvSpPr>
            <a:spLocks noGrp="1"/>
          </p:cNvSpPr>
          <p:nvPr>
            <p:ph type="sldNum" sz="quarter" idx="12"/>
          </p:nvPr>
        </p:nvSpPr>
        <p:spPr/>
        <p:txBody>
          <a:bodyPr/>
          <a:lstStyle/>
          <a:p>
            <a:fld id="{44EA21A8-5A8A-40C0-B2DD-B564AFF44640}" type="slidenum">
              <a:rPr lang="it-IT" smtClean="0">
                <a:uFillTx/>
              </a:rPr>
              <a:t>22</a:t>
            </a:fld>
            <a:endParaRPr lang="it-IT">
              <a:uFillTx/>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err="1" smtClean="0">
                <a:solidFill>
                  <a:srgbClr val="FF0000"/>
                </a:solidFill>
                <a:uFillTx/>
              </a:rPr>
              <a:t>Actual</a:t>
            </a:r>
            <a:r>
              <a:rPr lang="it-IT" dirty="0" smtClean="0">
                <a:solidFill>
                  <a:srgbClr val="FF0000"/>
                </a:solidFill>
                <a:uFillTx/>
              </a:rPr>
              <a:t> Use of domain </a:t>
            </a:r>
            <a:r>
              <a:rPr lang="it-IT" dirty="0" err="1" smtClean="0">
                <a:solidFill>
                  <a:srgbClr val="FF0000"/>
                </a:solidFill>
                <a:uFillTx/>
              </a:rPr>
              <a:t>name</a:t>
            </a:r>
            <a:endParaRPr lang="it-IT" dirty="0">
              <a:solidFill>
                <a:srgbClr val="FF0000"/>
              </a:solidFill>
              <a:uFillTx/>
            </a:endParaRPr>
          </a:p>
        </p:txBody>
      </p:sp>
      <p:sp>
        <p:nvSpPr>
          <p:cNvPr id="3" name="Segnaposto contenuto 2"/>
          <p:cNvSpPr>
            <a:spLocks noGrp="1"/>
          </p:cNvSpPr>
          <p:nvPr>
            <p:ph idx="1"/>
          </p:nvPr>
        </p:nvSpPr>
        <p:spPr/>
        <p:style>
          <a:lnRef idx="2">
            <a:schemeClr val="accent6"/>
          </a:lnRef>
          <a:fillRef idx="1">
            <a:schemeClr val="lt1"/>
          </a:fillRef>
          <a:effectRef idx="0">
            <a:schemeClr val="accent6"/>
          </a:effectRef>
          <a:fontRef idx="minor">
            <a:schemeClr val="dk1"/>
          </a:fontRef>
        </p:style>
        <p:txBody>
          <a:bodyPr>
            <a:normAutofit/>
          </a:bodyPr>
          <a:lstStyle/>
          <a:p>
            <a:r>
              <a:rPr lang="it-IT" sz="2400" dirty="0" smtClean="0">
                <a:uFillTx/>
              </a:rPr>
              <a:t>BABYWELL.EU CAC4863 vs. INTERACTIVE-BROKERS CAC4438:</a:t>
            </a:r>
          </a:p>
          <a:p>
            <a:pPr marL="0" indent="0">
              <a:buNone/>
            </a:pPr>
            <a:r>
              <a:rPr lang="it-IT" sz="2400" dirty="0" smtClean="0">
                <a:uFillTx/>
              </a:rPr>
              <a:t>«</a:t>
            </a:r>
            <a:r>
              <a:rPr lang="en-US" sz="2400" i="1" dirty="0" smtClean="0">
                <a:uFillTx/>
              </a:rPr>
              <a:t>However</a:t>
            </a:r>
            <a:r>
              <a:rPr lang="en-US" sz="2400" i="1" dirty="0">
                <a:uFillTx/>
              </a:rPr>
              <a:t>, the words “interactive” and “brokers” (and the combined phrase “interactive brokers”) are generic.  Therefore, the Respondent has the same right and interest to register and use them as does the Complainant. </a:t>
            </a:r>
            <a:r>
              <a:rPr lang="en-US" sz="2400" b="1" i="1" dirty="0">
                <a:uFillTx/>
              </a:rPr>
              <a:t>It would be unfair to grant such a right and monopoly to the Complainant</a:t>
            </a:r>
            <a:r>
              <a:rPr lang="en-US" sz="2400" i="1" dirty="0">
                <a:uFillTx/>
              </a:rPr>
              <a:t>. </a:t>
            </a:r>
          </a:p>
          <a:p>
            <a:pPr marL="0" indent="0">
              <a:buNone/>
            </a:pPr>
            <a:r>
              <a:rPr lang="en-US" sz="2400" i="1" dirty="0" smtClean="0">
                <a:uFillTx/>
              </a:rPr>
              <a:t>Therefore</a:t>
            </a:r>
            <a:r>
              <a:rPr lang="en-US" sz="2400" i="1" dirty="0">
                <a:uFillTx/>
              </a:rPr>
              <a:t>, the Panel believes that the Respondent could be making a legitimate and non-commercial or fair use of the domain name and that falls within the meaning of legitimate interest</a:t>
            </a:r>
            <a:r>
              <a:rPr lang="en-US" sz="2400" i="1" dirty="0" smtClean="0">
                <a:uFillTx/>
              </a:rPr>
              <a:t>.” </a:t>
            </a:r>
            <a:endParaRPr lang="it-IT" sz="2400" i="1" dirty="0" smtClean="0">
              <a:uFillTx/>
            </a:endParaRPr>
          </a:p>
        </p:txBody>
      </p:sp>
      <p:sp>
        <p:nvSpPr>
          <p:cNvPr id="4" name="Segnaposto data 3"/>
          <p:cNvSpPr>
            <a:spLocks noGrp="1"/>
          </p:cNvSpPr>
          <p:nvPr>
            <p:ph type="dt" sz="half" idx="10"/>
          </p:nvPr>
        </p:nvSpPr>
        <p:spPr/>
        <p:txBody>
          <a:bodyPr/>
          <a:lstStyle/>
          <a:p>
            <a:r>
              <a:rPr lang="it-IT" smtClean="0">
                <a:uFillTx/>
              </a:rPr>
              <a:t>Roberto Manno</a:t>
            </a:r>
            <a:endParaRPr lang="it-IT">
              <a:uFillTx/>
            </a:endParaRPr>
          </a:p>
        </p:txBody>
      </p:sp>
      <p:sp>
        <p:nvSpPr>
          <p:cNvPr id="5" name="Segnaposto piè di pagina 4"/>
          <p:cNvSpPr>
            <a:spLocks noGrp="1"/>
          </p:cNvSpPr>
          <p:nvPr>
            <p:ph type="ftr" sz="quarter" idx="11"/>
          </p:nvPr>
        </p:nvSpPr>
        <p:spPr/>
        <p:txBody>
          <a:bodyPr/>
          <a:lstStyle/>
          <a:p>
            <a:r>
              <a:rPr lang="it-IT" smtClean="0">
                <a:uFillTx/>
              </a:rPr>
              <a:t>www.weblegal.it</a:t>
            </a:r>
            <a:endParaRPr lang="it-IT">
              <a:uFillTx/>
            </a:endParaRPr>
          </a:p>
        </p:txBody>
      </p:sp>
      <p:sp>
        <p:nvSpPr>
          <p:cNvPr id="6" name="Segnaposto numero diapositiva 5"/>
          <p:cNvSpPr>
            <a:spLocks noGrp="1"/>
          </p:cNvSpPr>
          <p:nvPr>
            <p:ph type="sldNum" sz="quarter" idx="12"/>
          </p:nvPr>
        </p:nvSpPr>
        <p:spPr/>
        <p:txBody>
          <a:bodyPr/>
          <a:lstStyle/>
          <a:p>
            <a:fld id="{44EA21A8-5A8A-40C0-B2DD-B564AFF44640}" type="slidenum">
              <a:rPr lang="it-IT" smtClean="0">
                <a:uFillTx/>
              </a:rPr>
              <a:t>23</a:t>
            </a:fld>
            <a:endParaRPr lang="it-IT">
              <a:uFillTx/>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solidFill>
                  <a:srgbClr val="FF0000"/>
                </a:solidFill>
              </a:rPr>
              <a:t>ICANN – UDRP – URS (15 marzo 2016)</a:t>
            </a:r>
            <a:endParaRPr lang="it-IT" dirty="0">
              <a:solidFill>
                <a:srgbClr val="FF0000"/>
              </a:solidFill>
            </a:endParaRPr>
          </a:p>
        </p:txBody>
      </p:sp>
      <p:sp>
        <p:nvSpPr>
          <p:cNvPr id="3" name="Segnaposto contenuto 2"/>
          <p:cNvSpPr>
            <a:spLocks noGrp="1"/>
          </p:cNvSpPr>
          <p:nvPr>
            <p:ph idx="1"/>
          </p:nvPr>
        </p:nvSpPr>
        <p:spPr/>
        <p:txBody>
          <a:bodyPr>
            <a:normAutofit fontScale="85000" lnSpcReduction="20000"/>
          </a:bodyPr>
          <a:lstStyle/>
          <a:p>
            <a:r>
              <a:rPr lang="en-US" dirty="0"/>
              <a:t>The question of who legally has rights to, or is the legitimate holder of, a domain name can be open to </a:t>
            </a:r>
            <a:r>
              <a:rPr lang="en-US" dirty="0" smtClean="0"/>
              <a:t>dispute;</a:t>
            </a:r>
          </a:p>
          <a:p>
            <a:r>
              <a:rPr lang="en-US" dirty="0"/>
              <a:t>new rights protection mechanisms (RPMs) were developed to mitigate potential risks and costs to trademark rights holders that could arise in the expansion of the </a:t>
            </a:r>
            <a:r>
              <a:rPr lang="en-US" dirty="0" err="1"/>
              <a:t>gTLD</a:t>
            </a:r>
            <a:r>
              <a:rPr lang="en-US" dirty="0"/>
              <a:t> </a:t>
            </a:r>
            <a:r>
              <a:rPr lang="en-US" dirty="0" smtClean="0"/>
              <a:t>namespace;</a:t>
            </a:r>
          </a:p>
          <a:p>
            <a:r>
              <a:rPr lang="en-US" dirty="0"/>
              <a:t>Phase Two of the PDP Working Group shall focus primarily on the review of the </a:t>
            </a:r>
            <a:r>
              <a:rPr lang="en-US" dirty="0" smtClean="0"/>
              <a:t>UDRP;</a:t>
            </a:r>
          </a:p>
          <a:p>
            <a:r>
              <a:rPr lang="en-US" dirty="0" smtClean="0"/>
              <a:t>List of </a:t>
            </a:r>
            <a:r>
              <a:rPr lang="en-US" dirty="0"/>
              <a:t>potential issues: </a:t>
            </a:r>
            <a:r>
              <a:rPr lang="en-US" dirty="0">
                <a:hlinkClick r:id="rId2"/>
              </a:rPr>
              <a:t>http://</a:t>
            </a:r>
            <a:r>
              <a:rPr lang="en-US" dirty="0" smtClean="0">
                <a:hlinkClick r:id="rId2"/>
              </a:rPr>
              <a:t>gnso.icann.org/en/drafts/rpm-charter-15mar16-en.pdf</a:t>
            </a:r>
            <a:r>
              <a:rPr lang="en-US" dirty="0" smtClean="0"/>
              <a:t> </a:t>
            </a:r>
            <a:endParaRPr lang="it-IT" dirty="0"/>
          </a:p>
        </p:txBody>
      </p:sp>
      <p:sp>
        <p:nvSpPr>
          <p:cNvPr id="4" name="Segnaposto data 3"/>
          <p:cNvSpPr>
            <a:spLocks noGrp="1"/>
          </p:cNvSpPr>
          <p:nvPr>
            <p:ph type="dt" sz="half" idx="10"/>
          </p:nvPr>
        </p:nvSpPr>
        <p:spPr/>
        <p:txBody>
          <a:bodyPr/>
          <a:lstStyle/>
          <a:p>
            <a:r>
              <a:rPr lang="it-IT" smtClean="0">
                <a:uFillTx/>
              </a:rPr>
              <a:t>Roberto Manno</a:t>
            </a:r>
            <a:endParaRPr lang="it-IT">
              <a:uFillTx/>
            </a:endParaRPr>
          </a:p>
        </p:txBody>
      </p:sp>
      <p:sp>
        <p:nvSpPr>
          <p:cNvPr id="5" name="Segnaposto piè di pagina 4"/>
          <p:cNvSpPr>
            <a:spLocks noGrp="1"/>
          </p:cNvSpPr>
          <p:nvPr>
            <p:ph type="ftr" sz="quarter" idx="11"/>
          </p:nvPr>
        </p:nvSpPr>
        <p:spPr/>
        <p:txBody>
          <a:bodyPr/>
          <a:lstStyle/>
          <a:p>
            <a:r>
              <a:rPr lang="it-IT" smtClean="0">
                <a:uFillTx/>
              </a:rPr>
              <a:t>www.weblegal.it</a:t>
            </a:r>
            <a:endParaRPr lang="it-IT">
              <a:uFillTx/>
            </a:endParaRPr>
          </a:p>
        </p:txBody>
      </p:sp>
      <p:sp>
        <p:nvSpPr>
          <p:cNvPr id="6" name="Segnaposto numero diapositiva 5"/>
          <p:cNvSpPr>
            <a:spLocks noGrp="1"/>
          </p:cNvSpPr>
          <p:nvPr>
            <p:ph type="sldNum" sz="quarter" idx="12"/>
          </p:nvPr>
        </p:nvSpPr>
        <p:spPr/>
        <p:txBody>
          <a:bodyPr/>
          <a:lstStyle/>
          <a:p>
            <a:fld id="{44EA21A8-5A8A-40C0-B2DD-B564AFF44640}" type="slidenum">
              <a:rPr lang="it-IT" smtClean="0">
                <a:uFillTx/>
              </a:rPr>
              <a:t>24</a:t>
            </a:fld>
            <a:endParaRPr lang="it-IT">
              <a:uFillTx/>
            </a:endParaRPr>
          </a:p>
        </p:txBody>
      </p:sp>
    </p:spTree>
    <p:extLst>
      <p:ext uri="{BB962C8B-B14F-4D97-AF65-F5344CB8AC3E}">
        <p14:creationId xmlns:p14="http://schemas.microsoft.com/office/powerpoint/2010/main" val="1883197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solidFill>
                  <a:srgbClr val="FF0000"/>
                </a:solidFill>
                <a:uFillTx/>
              </a:rPr>
              <a:t>Grazie!</a:t>
            </a:r>
            <a:endParaRPr lang="it-IT" dirty="0">
              <a:solidFill>
                <a:srgbClr val="FF0000"/>
              </a:solidFill>
              <a:uFillTx/>
            </a:endParaRPr>
          </a:p>
        </p:txBody>
      </p:sp>
      <p:sp>
        <p:nvSpPr>
          <p:cNvPr id="3" name="Segnaposto contenuto 2"/>
          <p:cNvSpPr>
            <a:spLocks noGrp="1"/>
          </p:cNvSpPr>
          <p:nvPr>
            <p:ph idx="1"/>
          </p:nvPr>
        </p:nvSpPr>
        <p:spPr/>
        <p:txBody>
          <a:bodyPr/>
          <a:lstStyle/>
          <a:p>
            <a:pPr marL="0" indent="0" algn="ctr">
              <a:buNone/>
            </a:pPr>
            <a:r>
              <a:rPr lang="it-IT" dirty="0" smtClean="0">
                <a:uFillTx/>
              </a:rPr>
              <a:t>Per domande, approfondimenti, richieste, decisioni, curiosità </a:t>
            </a:r>
            <a:r>
              <a:rPr lang="it-IT" dirty="0" err="1" smtClean="0">
                <a:uFillTx/>
              </a:rPr>
              <a:t>etc</a:t>
            </a:r>
            <a:r>
              <a:rPr lang="it-IT" dirty="0">
                <a:uFillTx/>
              </a:rPr>
              <a:t>…. </a:t>
            </a:r>
            <a:endParaRPr lang="it-IT" dirty="0" smtClean="0">
              <a:uFillTx/>
            </a:endParaRPr>
          </a:p>
          <a:p>
            <a:pPr marL="0" indent="0" algn="ctr">
              <a:buNone/>
            </a:pPr>
            <a:r>
              <a:rPr lang="it-IT" dirty="0" smtClean="0">
                <a:uFillTx/>
                <a:hlinkClick r:id="rId2"/>
              </a:rPr>
              <a:t>http</a:t>
            </a:r>
            <a:r>
              <a:rPr lang="it-IT" dirty="0">
                <a:uFillTx/>
                <a:hlinkClick r:id="rId2"/>
              </a:rPr>
              <a:t>://www.weblegal.it/domain-names</a:t>
            </a:r>
            <a:r>
              <a:rPr lang="it-IT" dirty="0" smtClean="0">
                <a:uFillTx/>
                <a:hlinkClick r:id="rId2"/>
              </a:rPr>
              <a:t>/</a:t>
            </a:r>
            <a:r>
              <a:rPr lang="it-IT" dirty="0" smtClean="0">
                <a:uFillTx/>
              </a:rPr>
              <a:t> </a:t>
            </a:r>
          </a:p>
          <a:p>
            <a:pPr marL="0" indent="0" algn="ctr">
              <a:buNone/>
            </a:pPr>
            <a:endParaRPr lang="it-IT" dirty="0" smtClean="0">
              <a:solidFill>
                <a:srgbClr val="FF0000"/>
              </a:solidFill>
              <a:uFillTx/>
            </a:endParaRPr>
          </a:p>
          <a:p>
            <a:pPr marL="0" indent="0" algn="ctr">
              <a:buNone/>
            </a:pPr>
            <a:endParaRPr lang="it-IT" dirty="0" smtClean="0">
              <a:solidFill>
                <a:srgbClr val="FF0000"/>
              </a:solidFill>
              <a:uFillTx/>
            </a:endParaRPr>
          </a:p>
          <a:p>
            <a:pPr marL="0" indent="0" algn="ctr">
              <a:buNone/>
            </a:pPr>
            <a:endParaRPr lang="it-IT" dirty="0">
              <a:solidFill>
                <a:srgbClr val="FF0000"/>
              </a:solidFill>
              <a:uFillTx/>
            </a:endParaRPr>
          </a:p>
        </p:txBody>
      </p:sp>
      <p:sp>
        <p:nvSpPr>
          <p:cNvPr id="4" name="Segnaposto data 3"/>
          <p:cNvSpPr>
            <a:spLocks noGrp="1"/>
          </p:cNvSpPr>
          <p:nvPr>
            <p:ph type="dt" sz="half" idx="10"/>
          </p:nvPr>
        </p:nvSpPr>
        <p:spPr/>
        <p:txBody>
          <a:bodyPr/>
          <a:lstStyle/>
          <a:p>
            <a:r>
              <a:rPr lang="it-IT" smtClean="0">
                <a:uFillTx/>
              </a:rPr>
              <a:t>Roberto Manno</a:t>
            </a:r>
            <a:endParaRPr lang="it-IT">
              <a:uFillTx/>
            </a:endParaRPr>
          </a:p>
        </p:txBody>
      </p:sp>
      <p:sp>
        <p:nvSpPr>
          <p:cNvPr id="5" name="Segnaposto piè di pagina 4"/>
          <p:cNvSpPr>
            <a:spLocks noGrp="1"/>
          </p:cNvSpPr>
          <p:nvPr>
            <p:ph type="ftr" sz="quarter" idx="11"/>
          </p:nvPr>
        </p:nvSpPr>
        <p:spPr/>
        <p:txBody>
          <a:bodyPr/>
          <a:lstStyle/>
          <a:p>
            <a:r>
              <a:rPr lang="it-IT" smtClean="0">
                <a:uFillTx/>
              </a:rPr>
              <a:t>www.weblegal.it</a:t>
            </a:r>
            <a:endParaRPr lang="it-IT">
              <a:uFillTx/>
            </a:endParaRPr>
          </a:p>
        </p:txBody>
      </p:sp>
      <p:sp>
        <p:nvSpPr>
          <p:cNvPr id="6" name="Segnaposto numero diapositiva 5"/>
          <p:cNvSpPr>
            <a:spLocks noGrp="1"/>
          </p:cNvSpPr>
          <p:nvPr>
            <p:ph type="sldNum" sz="quarter" idx="12"/>
          </p:nvPr>
        </p:nvSpPr>
        <p:spPr/>
        <p:txBody>
          <a:bodyPr/>
          <a:lstStyle/>
          <a:p>
            <a:fld id="{44EA21A8-5A8A-40C0-B2DD-B564AFF44640}" type="slidenum">
              <a:rPr lang="it-IT" smtClean="0">
                <a:uFillTx/>
              </a:rPr>
              <a:t>25</a:t>
            </a:fld>
            <a:endParaRPr lang="it-IT">
              <a:uFillTx/>
            </a:endParaRPr>
          </a:p>
        </p:txBody>
      </p:sp>
      <p:pic>
        <p:nvPicPr>
          <p:cNvPr id="1028" name="Picture 4"/>
          <p:cNvPicPr>
            <a:picLocks noChangeAspect="1" noChangeArrowheads="1"/>
          </p:cNvPicPr>
          <p:nvPr/>
        </p:nvPicPr>
        <p:blipFill>
          <a:blip r:embed="rId3"/>
          <a:srcRect/>
          <a:stretch>
            <a:fillRect/>
          </a:stretch>
        </p:blipFill>
        <p:spPr bwMode="auto">
          <a:xfrm>
            <a:off x="971600" y="3401917"/>
            <a:ext cx="7272808" cy="2691379"/>
          </a:xfrm>
          <a:prstGeom prst="rect">
            <a:avLst/>
          </a:prstGeom>
          <a:noFill/>
          <a:ln>
            <a:noFill/>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data 3"/>
          <p:cNvSpPr>
            <a:spLocks noGrp="1"/>
          </p:cNvSpPr>
          <p:nvPr>
            <p:ph type="dt" sz="half" idx="10"/>
          </p:nvPr>
        </p:nvSpPr>
        <p:spPr/>
        <p:txBody>
          <a:bodyPr/>
          <a:lstStyle/>
          <a:p>
            <a:r>
              <a:rPr lang="it-IT" smtClean="0">
                <a:uFillTx/>
              </a:rPr>
              <a:t>Roberto Manno</a:t>
            </a:r>
            <a:endParaRPr lang="it-IT">
              <a:uFillTx/>
            </a:endParaRPr>
          </a:p>
        </p:txBody>
      </p:sp>
      <p:sp>
        <p:nvSpPr>
          <p:cNvPr id="5" name="Segnaposto piè di pagina 4"/>
          <p:cNvSpPr>
            <a:spLocks noGrp="1"/>
          </p:cNvSpPr>
          <p:nvPr>
            <p:ph type="ftr" sz="quarter" idx="11"/>
          </p:nvPr>
        </p:nvSpPr>
        <p:spPr/>
        <p:txBody>
          <a:bodyPr/>
          <a:lstStyle/>
          <a:p>
            <a:r>
              <a:rPr lang="it-IT" smtClean="0">
                <a:uFillTx/>
              </a:rPr>
              <a:t>www.weblegal.it</a:t>
            </a:r>
            <a:endParaRPr lang="it-IT">
              <a:uFillTx/>
            </a:endParaRPr>
          </a:p>
        </p:txBody>
      </p:sp>
      <p:sp>
        <p:nvSpPr>
          <p:cNvPr id="6" name="Segnaposto numero diapositiva 5"/>
          <p:cNvSpPr>
            <a:spLocks noGrp="1"/>
          </p:cNvSpPr>
          <p:nvPr>
            <p:ph type="sldNum" sz="quarter" idx="12"/>
          </p:nvPr>
        </p:nvSpPr>
        <p:spPr/>
        <p:txBody>
          <a:bodyPr/>
          <a:lstStyle/>
          <a:p>
            <a:fld id="{44EA21A8-5A8A-40C0-B2DD-B564AFF44640}" type="slidenum">
              <a:rPr lang="it-IT" smtClean="0">
                <a:uFillTx/>
              </a:rPr>
              <a:t>3</a:t>
            </a:fld>
            <a:endParaRPr lang="it-IT">
              <a:uFillTx/>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9982" y="548680"/>
            <a:ext cx="7660738" cy="56166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712357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solidFill>
                  <a:srgbClr val="FF0000"/>
                </a:solidFill>
                <a:uFillTx/>
              </a:rPr>
              <a:t>Non c’è bisogno di «</a:t>
            </a:r>
            <a:r>
              <a:rPr lang="it-IT" i="1" dirty="0" err="1" smtClean="0">
                <a:solidFill>
                  <a:srgbClr val="FF0000"/>
                </a:solidFill>
                <a:uFillTx/>
              </a:rPr>
              <a:t>ius</a:t>
            </a:r>
            <a:r>
              <a:rPr lang="it-IT" i="1" dirty="0" smtClean="0">
                <a:solidFill>
                  <a:srgbClr val="FF0000"/>
                </a:solidFill>
                <a:uFillTx/>
              </a:rPr>
              <a:t> </a:t>
            </a:r>
            <a:r>
              <a:rPr lang="it-IT" i="1" dirty="0" err="1" smtClean="0">
                <a:solidFill>
                  <a:srgbClr val="FF0000"/>
                </a:solidFill>
                <a:uFillTx/>
              </a:rPr>
              <a:t>excludendi</a:t>
            </a:r>
            <a:r>
              <a:rPr lang="it-IT" dirty="0" smtClean="0">
                <a:solidFill>
                  <a:srgbClr val="FF0000"/>
                </a:solidFill>
                <a:uFillTx/>
              </a:rPr>
              <a:t>»</a:t>
            </a:r>
            <a:endParaRPr lang="it-IT" dirty="0">
              <a:solidFill>
                <a:srgbClr val="FF0000"/>
              </a:solidFill>
              <a:uFillTx/>
            </a:endParaRPr>
          </a:p>
        </p:txBody>
      </p:sp>
      <p:sp>
        <p:nvSpPr>
          <p:cNvPr id="3" name="Segnaposto contenuto 2"/>
          <p:cNvSpPr>
            <a:spLocks noGrp="1"/>
          </p:cNvSpPr>
          <p:nvPr>
            <p:ph idx="1"/>
          </p:nvPr>
        </p:nvSpPr>
        <p:spPr/>
        <p:style>
          <a:lnRef idx="2">
            <a:schemeClr val="accent6"/>
          </a:lnRef>
          <a:fillRef idx="1">
            <a:schemeClr val="lt1"/>
          </a:fillRef>
          <a:effectRef idx="0">
            <a:schemeClr val="accent6"/>
          </a:effectRef>
          <a:fontRef idx="minor">
            <a:schemeClr val="dk1"/>
          </a:fontRef>
        </p:style>
        <p:txBody>
          <a:bodyPr>
            <a:normAutofit lnSpcReduction="10000"/>
          </a:bodyPr>
          <a:lstStyle/>
          <a:p>
            <a:r>
              <a:rPr lang="it-IT" dirty="0">
                <a:uFillTx/>
              </a:rPr>
              <a:t>Gli indirizzi DNS sono configurati in modo tale che non possono esistere due domini identici: può esistere solo un www.vodka.com </a:t>
            </a:r>
            <a:r>
              <a:rPr lang="it-IT" dirty="0" smtClean="0">
                <a:uFillTx/>
              </a:rPr>
              <a:t>-  </a:t>
            </a:r>
            <a:r>
              <a:rPr lang="it-IT" dirty="0">
                <a:uFillTx/>
              </a:rPr>
              <a:t>www.vodka.it </a:t>
            </a:r>
            <a:r>
              <a:rPr lang="it-IT" dirty="0" smtClean="0">
                <a:uFillTx/>
              </a:rPr>
              <a:t>- </a:t>
            </a:r>
            <a:r>
              <a:rPr lang="it-IT" dirty="0" smtClean="0">
                <a:uFillTx/>
                <a:hlinkClick r:id="rId2"/>
              </a:rPr>
              <a:t>www.vodka.eu</a:t>
            </a:r>
            <a:r>
              <a:rPr lang="it-IT" dirty="0" smtClean="0">
                <a:uFillTx/>
              </a:rPr>
              <a:t> – </a:t>
            </a:r>
            <a:r>
              <a:rPr lang="it-IT" dirty="0" err="1" smtClean="0">
                <a:uFillTx/>
              </a:rPr>
              <a:t>etc</a:t>
            </a:r>
            <a:r>
              <a:rPr lang="it-IT" dirty="0" smtClean="0">
                <a:uFillTx/>
              </a:rPr>
              <a:t>…; </a:t>
            </a:r>
            <a:r>
              <a:rPr lang="it-IT" dirty="0">
                <a:uFillTx/>
              </a:rPr>
              <a:t>perché per ciascun </a:t>
            </a:r>
            <a:r>
              <a:rPr lang="it-IT" b="1" dirty="0">
                <a:uFillTx/>
              </a:rPr>
              <a:t>TLD</a:t>
            </a:r>
            <a:r>
              <a:rPr lang="it-IT" dirty="0">
                <a:uFillTx/>
              </a:rPr>
              <a:t> (generico/territoriale) esiste un’autorità centrale che gestisce il registro dei domini (.</a:t>
            </a:r>
            <a:r>
              <a:rPr lang="it-IT" dirty="0" err="1">
                <a:uFillTx/>
              </a:rPr>
              <a:t>com</a:t>
            </a:r>
            <a:r>
              <a:rPr lang="it-IT" dirty="0">
                <a:uFillTx/>
              </a:rPr>
              <a:t>/.</a:t>
            </a:r>
            <a:r>
              <a:rPr lang="it-IT" dirty="0" err="1">
                <a:uFillTx/>
              </a:rPr>
              <a:t>eu</a:t>
            </a:r>
            <a:r>
              <a:rPr lang="it-IT" dirty="0">
                <a:uFillTx/>
              </a:rPr>
              <a:t>/.it) e una volta assegnato un dominio sulla base della regola “</a:t>
            </a:r>
            <a:r>
              <a:rPr lang="it-IT" i="1" dirty="0">
                <a:uFillTx/>
              </a:rPr>
              <a:t>first come, first </a:t>
            </a:r>
            <a:r>
              <a:rPr lang="it-IT" i="1" dirty="0" err="1">
                <a:uFillTx/>
              </a:rPr>
              <a:t>served</a:t>
            </a:r>
            <a:r>
              <a:rPr lang="it-IT" dirty="0">
                <a:uFillTx/>
              </a:rPr>
              <a:t>” </a:t>
            </a:r>
            <a:r>
              <a:rPr lang="it-IT" b="1" dirty="0">
                <a:uFillTx/>
              </a:rPr>
              <a:t>non possono esisterne altri identici</a:t>
            </a:r>
            <a:r>
              <a:rPr lang="it-IT" b="1" dirty="0" smtClean="0">
                <a:uFillTx/>
              </a:rPr>
              <a:t>.</a:t>
            </a:r>
          </a:p>
          <a:p>
            <a:pPr marL="0" indent="0">
              <a:buNone/>
            </a:pPr>
            <a:endParaRPr lang="it-IT" b="1" dirty="0">
              <a:uFillTx/>
            </a:endParaRPr>
          </a:p>
        </p:txBody>
      </p:sp>
      <p:sp>
        <p:nvSpPr>
          <p:cNvPr id="4" name="Segnaposto data 3"/>
          <p:cNvSpPr>
            <a:spLocks noGrp="1"/>
          </p:cNvSpPr>
          <p:nvPr>
            <p:ph type="dt" sz="half" idx="10"/>
          </p:nvPr>
        </p:nvSpPr>
        <p:spPr/>
        <p:txBody>
          <a:bodyPr/>
          <a:lstStyle/>
          <a:p>
            <a:r>
              <a:rPr lang="it-IT" smtClean="0">
                <a:uFillTx/>
              </a:rPr>
              <a:t>Roberto Manno</a:t>
            </a:r>
            <a:endParaRPr lang="it-IT">
              <a:uFillTx/>
            </a:endParaRPr>
          </a:p>
        </p:txBody>
      </p:sp>
      <p:sp>
        <p:nvSpPr>
          <p:cNvPr id="5" name="Segnaposto piè di pagina 4"/>
          <p:cNvSpPr>
            <a:spLocks noGrp="1"/>
          </p:cNvSpPr>
          <p:nvPr>
            <p:ph type="ftr" sz="quarter" idx="11"/>
          </p:nvPr>
        </p:nvSpPr>
        <p:spPr/>
        <p:txBody>
          <a:bodyPr/>
          <a:lstStyle/>
          <a:p>
            <a:r>
              <a:rPr lang="it-IT" smtClean="0">
                <a:uFillTx/>
              </a:rPr>
              <a:t>www.weblegal.it</a:t>
            </a:r>
            <a:endParaRPr lang="it-IT">
              <a:uFillTx/>
            </a:endParaRPr>
          </a:p>
        </p:txBody>
      </p:sp>
      <p:sp>
        <p:nvSpPr>
          <p:cNvPr id="6" name="Segnaposto numero diapositiva 5"/>
          <p:cNvSpPr>
            <a:spLocks noGrp="1"/>
          </p:cNvSpPr>
          <p:nvPr>
            <p:ph type="sldNum" sz="quarter" idx="12"/>
          </p:nvPr>
        </p:nvSpPr>
        <p:spPr/>
        <p:txBody>
          <a:bodyPr/>
          <a:lstStyle/>
          <a:p>
            <a:fld id="{44EA21A8-5A8A-40C0-B2DD-B564AFF44640}" type="slidenum">
              <a:rPr lang="it-IT" smtClean="0">
                <a:uFillTx/>
              </a:rPr>
              <a:t>4</a:t>
            </a:fld>
            <a:endParaRPr lang="it-IT">
              <a:uFillTx/>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600" dirty="0" smtClean="0">
                <a:solidFill>
                  <a:srgbClr val="FF0000"/>
                </a:solidFill>
                <a:uFillTx/>
              </a:rPr>
              <a:t>Dominio della tecnica – Dominio del diritto</a:t>
            </a:r>
            <a:endParaRPr lang="it-IT" sz="3600" dirty="0">
              <a:solidFill>
                <a:srgbClr val="FF0000"/>
              </a:solidFill>
              <a:uFillTx/>
            </a:endParaRPr>
          </a:p>
        </p:txBody>
      </p:sp>
      <p:sp>
        <p:nvSpPr>
          <p:cNvPr id="3" name="Segnaposto contenuto 2"/>
          <p:cNvSpPr>
            <a:spLocks noGrp="1"/>
          </p:cNvSpPr>
          <p:nvPr>
            <p:ph idx="1"/>
          </p:nvPr>
        </p:nvSpPr>
        <p:spPr/>
        <p:style>
          <a:lnRef idx="2">
            <a:schemeClr val="accent6"/>
          </a:lnRef>
          <a:fillRef idx="1">
            <a:schemeClr val="lt1"/>
          </a:fillRef>
          <a:effectRef idx="0">
            <a:schemeClr val="accent6"/>
          </a:effectRef>
          <a:fontRef idx="minor">
            <a:schemeClr val="dk1"/>
          </a:fontRef>
        </p:style>
        <p:txBody>
          <a:bodyPr>
            <a:normAutofit fontScale="92500" lnSpcReduction="10000"/>
          </a:bodyPr>
          <a:lstStyle/>
          <a:p>
            <a:r>
              <a:rPr lang="it-IT" dirty="0">
                <a:uFillTx/>
                <a:hlinkClick r:id="rId2"/>
              </a:rPr>
              <a:t>http://</a:t>
            </a:r>
            <a:r>
              <a:rPr lang="it-IT" dirty="0" smtClean="0">
                <a:uFillTx/>
                <a:hlinkClick r:id="rId2"/>
              </a:rPr>
              <a:t>www.interlex.it/nomiadom/comunita.htm</a:t>
            </a:r>
            <a:r>
              <a:rPr lang="it-IT" dirty="0" smtClean="0">
                <a:uFillTx/>
              </a:rPr>
              <a:t> - discussione del 2001 sulla «mitica» rivista </a:t>
            </a:r>
            <a:r>
              <a:rPr lang="it-IT" dirty="0" err="1" smtClean="0">
                <a:uFillTx/>
              </a:rPr>
              <a:t>InterLex</a:t>
            </a:r>
            <a:r>
              <a:rPr lang="it-IT" dirty="0" smtClean="0">
                <a:uFillTx/>
              </a:rPr>
              <a:t> del «mitico» Manlio Cammarata. </a:t>
            </a:r>
          </a:p>
          <a:p>
            <a:r>
              <a:rPr lang="it-IT" dirty="0" smtClean="0">
                <a:uFillTx/>
              </a:rPr>
              <a:t>Molti delle questioni indicate non sono ancora state risolte.</a:t>
            </a:r>
          </a:p>
          <a:p>
            <a:r>
              <a:rPr lang="it-IT" dirty="0" smtClean="0">
                <a:uFillTx/>
              </a:rPr>
              <a:t>La «coesistenza» tra identiche denominazioni (e anche di identici marchi), fenomeno assolutamente normale e tipico del mondo analogico, non è possibile nella dimensione client/server del mondo digitale.</a:t>
            </a:r>
          </a:p>
          <a:p>
            <a:pPr marL="0" indent="0">
              <a:buNone/>
            </a:pPr>
            <a:endParaRPr lang="it-IT" dirty="0">
              <a:uFillTx/>
            </a:endParaRPr>
          </a:p>
        </p:txBody>
      </p:sp>
      <p:sp>
        <p:nvSpPr>
          <p:cNvPr id="4" name="Segnaposto data 3"/>
          <p:cNvSpPr>
            <a:spLocks noGrp="1"/>
          </p:cNvSpPr>
          <p:nvPr>
            <p:ph type="dt" sz="half" idx="10"/>
          </p:nvPr>
        </p:nvSpPr>
        <p:spPr/>
        <p:txBody>
          <a:bodyPr/>
          <a:lstStyle/>
          <a:p>
            <a:r>
              <a:rPr lang="it-IT" smtClean="0">
                <a:uFillTx/>
              </a:rPr>
              <a:t>Roberto Manno</a:t>
            </a:r>
            <a:endParaRPr lang="it-IT">
              <a:uFillTx/>
            </a:endParaRPr>
          </a:p>
        </p:txBody>
      </p:sp>
      <p:sp>
        <p:nvSpPr>
          <p:cNvPr id="5" name="Segnaposto piè di pagina 4"/>
          <p:cNvSpPr>
            <a:spLocks noGrp="1"/>
          </p:cNvSpPr>
          <p:nvPr>
            <p:ph type="ftr" sz="quarter" idx="11"/>
          </p:nvPr>
        </p:nvSpPr>
        <p:spPr/>
        <p:txBody>
          <a:bodyPr/>
          <a:lstStyle/>
          <a:p>
            <a:r>
              <a:rPr lang="it-IT" smtClean="0">
                <a:uFillTx/>
              </a:rPr>
              <a:t>www.weblegal.it</a:t>
            </a:r>
            <a:endParaRPr lang="it-IT">
              <a:uFillTx/>
            </a:endParaRPr>
          </a:p>
        </p:txBody>
      </p:sp>
      <p:sp>
        <p:nvSpPr>
          <p:cNvPr id="6" name="Segnaposto numero diapositiva 5"/>
          <p:cNvSpPr>
            <a:spLocks noGrp="1"/>
          </p:cNvSpPr>
          <p:nvPr>
            <p:ph type="sldNum" sz="quarter" idx="12"/>
          </p:nvPr>
        </p:nvSpPr>
        <p:spPr/>
        <p:txBody>
          <a:bodyPr/>
          <a:lstStyle/>
          <a:p>
            <a:fld id="{44EA21A8-5A8A-40C0-B2DD-B564AFF44640}" type="slidenum">
              <a:rPr lang="it-IT" smtClean="0">
                <a:uFillTx/>
              </a:rPr>
              <a:t>5</a:t>
            </a:fld>
            <a:endParaRPr lang="it-IT">
              <a:uFillTx/>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solidFill>
                  <a:srgbClr val="FF0000"/>
                </a:solidFill>
                <a:uFillTx/>
              </a:rPr>
              <a:t>Esempio: la parola «Capri»</a:t>
            </a:r>
            <a:endParaRPr lang="it-IT" dirty="0">
              <a:solidFill>
                <a:srgbClr val="FF0000"/>
              </a:solidFill>
              <a:uFillTx/>
            </a:endParaRPr>
          </a:p>
        </p:txBody>
      </p:sp>
      <p:sp>
        <p:nvSpPr>
          <p:cNvPr id="3" name="Segnaposto contenuto 2"/>
          <p:cNvSpPr>
            <a:spLocks noGrp="1"/>
          </p:cNvSpPr>
          <p:nvPr>
            <p:ph idx="1"/>
          </p:nvPr>
        </p:nvSpPr>
        <p:spPr/>
        <p:style>
          <a:lnRef idx="2">
            <a:schemeClr val="accent6"/>
          </a:lnRef>
          <a:fillRef idx="1">
            <a:schemeClr val="lt1"/>
          </a:fillRef>
          <a:effectRef idx="0">
            <a:schemeClr val="accent6"/>
          </a:effectRef>
          <a:fontRef idx="minor">
            <a:schemeClr val="dk1"/>
          </a:fontRef>
        </p:style>
        <p:txBody>
          <a:bodyPr>
            <a:normAutofit lnSpcReduction="10000"/>
          </a:bodyPr>
          <a:lstStyle/>
          <a:p>
            <a:pPr marL="0" indent="0">
              <a:buNone/>
            </a:pPr>
            <a:r>
              <a:rPr lang="it-IT" dirty="0">
                <a:uFillTx/>
              </a:rPr>
              <a:t>Questa parola può essere utilizzata in numerosi e diversi modi nel mondo reale, tra </a:t>
            </a:r>
            <a:r>
              <a:rPr lang="it-IT" dirty="0" smtClean="0">
                <a:uFillTx/>
              </a:rPr>
              <a:t>cui:</a:t>
            </a:r>
          </a:p>
          <a:p>
            <a:r>
              <a:rPr lang="it-IT" dirty="0" smtClean="0">
                <a:uFillTx/>
              </a:rPr>
              <a:t>Località geografica (i «.it» sono </a:t>
            </a:r>
            <a:r>
              <a:rPr lang="it-IT" i="1" dirty="0" smtClean="0">
                <a:uFillTx/>
              </a:rPr>
              <a:t>riservati….?</a:t>
            </a:r>
            <a:r>
              <a:rPr lang="it-IT" dirty="0" smtClean="0">
                <a:uFillTx/>
              </a:rPr>
              <a:t>);</a:t>
            </a:r>
            <a:endParaRPr lang="it-IT" dirty="0">
              <a:uFillTx/>
            </a:endParaRPr>
          </a:p>
          <a:p>
            <a:pPr lvl="0"/>
            <a:r>
              <a:rPr lang="it-IT" b="1" u="sng" dirty="0" smtClean="0">
                <a:uFillTx/>
              </a:rPr>
              <a:t>Marchio </a:t>
            </a:r>
            <a:r>
              <a:rPr lang="it-IT" b="1" u="sng" dirty="0">
                <a:uFillTx/>
              </a:rPr>
              <a:t>per prodotto </a:t>
            </a:r>
            <a:r>
              <a:rPr lang="it-IT" b="1" u="sng" dirty="0" smtClean="0">
                <a:uFillTx/>
              </a:rPr>
              <a:t>(es. sigarette);</a:t>
            </a:r>
            <a:endParaRPr lang="it-IT" dirty="0">
              <a:uFillTx/>
            </a:endParaRPr>
          </a:p>
          <a:p>
            <a:pPr lvl="0"/>
            <a:r>
              <a:rPr lang="it-IT" dirty="0" smtClean="0">
                <a:uFillTx/>
              </a:rPr>
              <a:t>Nome/cognome/soprannome;</a:t>
            </a:r>
            <a:endParaRPr lang="it-IT" dirty="0">
              <a:uFillTx/>
            </a:endParaRPr>
          </a:p>
          <a:p>
            <a:pPr lvl="0"/>
            <a:r>
              <a:rPr lang="it-IT" dirty="0" smtClean="0">
                <a:uFillTx/>
              </a:rPr>
              <a:t>Celebrità</a:t>
            </a:r>
            <a:r>
              <a:rPr lang="it-IT" dirty="0">
                <a:uFillTx/>
              </a:rPr>
              <a:t>: </a:t>
            </a:r>
            <a:r>
              <a:rPr lang="it-IT" dirty="0" smtClean="0">
                <a:uFillTx/>
              </a:rPr>
              <a:t>cantante ;</a:t>
            </a:r>
            <a:endParaRPr lang="it-IT" dirty="0">
              <a:uFillTx/>
            </a:endParaRPr>
          </a:p>
          <a:p>
            <a:pPr lvl="0"/>
            <a:r>
              <a:rPr lang="it-IT" dirty="0">
                <a:uFillTx/>
              </a:rPr>
              <a:t>Testata </a:t>
            </a:r>
            <a:r>
              <a:rPr lang="it-IT" dirty="0" smtClean="0">
                <a:uFillTx/>
              </a:rPr>
              <a:t>giornalistica</a:t>
            </a:r>
            <a:r>
              <a:rPr lang="it-IT" dirty="0">
                <a:uFillTx/>
              </a:rPr>
              <a:t>;</a:t>
            </a:r>
          </a:p>
          <a:p>
            <a:pPr lvl="0"/>
            <a:r>
              <a:rPr lang="it-IT" dirty="0" smtClean="0">
                <a:uFillTx/>
              </a:rPr>
              <a:t>(es.) Varietà uva. </a:t>
            </a:r>
          </a:p>
          <a:p>
            <a:pPr marL="0" lvl="0" indent="0">
              <a:buNone/>
            </a:pPr>
            <a:endParaRPr lang="it-IT" dirty="0">
              <a:uFillTx/>
            </a:endParaRPr>
          </a:p>
        </p:txBody>
      </p:sp>
      <p:sp>
        <p:nvSpPr>
          <p:cNvPr id="4" name="Segnaposto data 3"/>
          <p:cNvSpPr>
            <a:spLocks noGrp="1"/>
          </p:cNvSpPr>
          <p:nvPr>
            <p:ph type="dt" sz="half" idx="10"/>
          </p:nvPr>
        </p:nvSpPr>
        <p:spPr/>
        <p:txBody>
          <a:bodyPr/>
          <a:lstStyle/>
          <a:p>
            <a:r>
              <a:rPr lang="it-IT" smtClean="0">
                <a:uFillTx/>
              </a:rPr>
              <a:t>Roberto Manno</a:t>
            </a:r>
            <a:endParaRPr lang="it-IT">
              <a:uFillTx/>
            </a:endParaRPr>
          </a:p>
        </p:txBody>
      </p:sp>
      <p:sp>
        <p:nvSpPr>
          <p:cNvPr id="5" name="Segnaposto piè di pagina 4"/>
          <p:cNvSpPr>
            <a:spLocks noGrp="1"/>
          </p:cNvSpPr>
          <p:nvPr>
            <p:ph type="ftr" sz="quarter" idx="11"/>
          </p:nvPr>
        </p:nvSpPr>
        <p:spPr/>
        <p:txBody>
          <a:bodyPr/>
          <a:lstStyle/>
          <a:p>
            <a:r>
              <a:rPr lang="it-IT" smtClean="0">
                <a:uFillTx/>
              </a:rPr>
              <a:t>www.weblegal.it</a:t>
            </a:r>
            <a:endParaRPr lang="it-IT">
              <a:uFillTx/>
            </a:endParaRPr>
          </a:p>
        </p:txBody>
      </p:sp>
      <p:sp>
        <p:nvSpPr>
          <p:cNvPr id="6" name="Segnaposto numero diapositiva 5"/>
          <p:cNvSpPr>
            <a:spLocks noGrp="1"/>
          </p:cNvSpPr>
          <p:nvPr>
            <p:ph type="sldNum" sz="quarter" idx="12"/>
          </p:nvPr>
        </p:nvSpPr>
        <p:spPr/>
        <p:txBody>
          <a:bodyPr/>
          <a:lstStyle/>
          <a:p>
            <a:fld id="{44EA21A8-5A8A-40C0-B2DD-B564AFF44640}" type="slidenum">
              <a:rPr lang="it-IT" smtClean="0">
                <a:uFillTx/>
              </a:rPr>
              <a:t>6</a:t>
            </a:fld>
            <a:endParaRPr lang="it-IT">
              <a:uFillTx/>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solidFill>
                  <a:srgbClr val="FF0000"/>
                </a:solidFill>
                <a:uFillTx/>
              </a:rPr>
              <a:t>Il marchio </a:t>
            </a:r>
            <a:endParaRPr lang="it-IT" dirty="0">
              <a:solidFill>
                <a:srgbClr val="FF0000"/>
              </a:solidFill>
              <a:uFillTx/>
            </a:endParaRPr>
          </a:p>
        </p:txBody>
      </p:sp>
      <p:sp>
        <p:nvSpPr>
          <p:cNvPr id="3" name="Segnaposto contenuto 2"/>
          <p:cNvSpPr>
            <a:spLocks noGrp="1"/>
          </p:cNvSpPr>
          <p:nvPr>
            <p:ph idx="1"/>
          </p:nvPr>
        </p:nvSpPr>
        <p:spPr/>
        <p:style>
          <a:lnRef idx="2">
            <a:schemeClr val="accent6"/>
          </a:lnRef>
          <a:fillRef idx="1">
            <a:schemeClr val="lt1"/>
          </a:fillRef>
          <a:effectRef idx="0">
            <a:schemeClr val="accent6"/>
          </a:effectRef>
          <a:fontRef idx="minor">
            <a:schemeClr val="dk1"/>
          </a:fontRef>
        </p:style>
        <p:txBody>
          <a:bodyPr>
            <a:normAutofit fontScale="85000" lnSpcReduction="20000"/>
          </a:bodyPr>
          <a:lstStyle/>
          <a:p>
            <a:pPr marL="0" indent="0">
              <a:buNone/>
            </a:pPr>
            <a:r>
              <a:rPr lang="it-IT" dirty="0" err="1" smtClean="0">
                <a:uFillTx/>
              </a:rPr>
              <a:t>Ius</a:t>
            </a:r>
            <a:r>
              <a:rPr lang="it-IT" dirty="0" smtClean="0">
                <a:uFillTx/>
              </a:rPr>
              <a:t> </a:t>
            </a:r>
            <a:r>
              <a:rPr lang="it-IT" dirty="0" err="1" smtClean="0">
                <a:uFillTx/>
              </a:rPr>
              <a:t>excludendi</a:t>
            </a:r>
            <a:r>
              <a:rPr lang="it-IT" dirty="0" smtClean="0">
                <a:uFillTx/>
              </a:rPr>
              <a:t> di segni idonei a pregiudicare le “funzioni</a:t>
            </a:r>
            <a:r>
              <a:rPr lang="it-IT" dirty="0">
                <a:uFillTx/>
              </a:rPr>
              <a:t>” del marchio, </a:t>
            </a:r>
            <a:r>
              <a:rPr lang="it-IT" dirty="0" smtClean="0">
                <a:uFillTx/>
              </a:rPr>
              <a:t>(</a:t>
            </a:r>
            <a:r>
              <a:rPr lang="it-IT" dirty="0">
                <a:uFillTx/>
              </a:rPr>
              <a:t>Sentenza CGUE </a:t>
            </a:r>
            <a:r>
              <a:rPr lang="it-IT" dirty="0" smtClean="0">
                <a:uFillTx/>
              </a:rPr>
              <a:t>causa C-323/09 </a:t>
            </a:r>
            <a:r>
              <a:rPr lang="it-IT" i="1" dirty="0" err="1" smtClean="0">
                <a:uFillTx/>
              </a:rPr>
              <a:t>Marks&amp;Spencer</a:t>
            </a:r>
            <a:r>
              <a:rPr lang="it-IT" i="1" dirty="0" smtClean="0">
                <a:uFillTx/>
              </a:rPr>
              <a:t> vs Interflora </a:t>
            </a:r>
            <a:r>
              <a:rPr lang="it-IT" dirty="0" smtClean="0">
                <a:uFillTx/>
              </a:rPr>
              <a:t>):</a:t>
            </a:r>
            <a:endParaRPr lang="it-IT" dirty="0">
              <a:uFillTx/>
            </a:endParaRPr>
          </a:p>
          <a:p>
            <a:pPr lvl="0"/>
            <a:r>
              <a:rPr lang="it-IT" dirty="0">
                <a:uFillTx/>
              </a:rPr>
              <a:t>Funzione essenziale (forse sarebbe meglio dire “tradizionale”): distinguere i propri </a:t>
            </a:r>
            <a:r>
              <a:rPr lang="it-IT" b="1" i="1" dirty="0">
                <a:uFillTx/>
              </a:rPr>
              <a:t>prodotti/servizi</a:t>
            </a:r>
            <a:r>
              <a:rPr lang="it-IT" dirty="0">
                <a:uFillTx/>
              </a:rPr>
              <a:t> da quelli delle altre </a:t>
            </a:r>
            <a:r>
              <a:rPr lang="it-IT" b="1" i="1" dirty="0">
                <a:uFillTx/>
              </a:rPr>
              <a:t>imprese;</a:t>
            </a:r>
            <a:endParaRPr lang="it-IT" dirty="0">
              <a:uFillTx/>
            </a:endParaRPr>
          </a:p>
          <a:p>
            <a:pPr lvl="0"/>
            <a:r>
              <a:rPr lang="it-IT" dirty="0">
                <a:uFillTx/>
              </a:rPr>
              <a:t>Garantire la qualità del prodotto o servizio (si pensi al </a:t>
            </a:r>
            <a:r>
              <a:rPr lang="it-IT" dirty="0" err="1">
                <a:uFillTx/>
              </a:rPr>
              <a:t>licensing</a:t>
            </a:r>
            <a:r>
              <a:rPr lang="it-IT" dirty="0">
                <a:uFillTx/>
              </a:rPr>
              <a:t>/franchising);</a:t>
            </a:r>
          </a:p>
          <a:p>
            <a:pPr lvl="0"/>
            <a:r>
              <a:rPr lang="it-IT" dirty="0">
                <a:uFillTx/>
              </a:rPr>
              <a:t>Strumento di strategia commerciale utilizzato, in particolare, a fini pubblicitari o per acquisire una reputazione al fine di rendere fedele il consumatore.</a:t>
            </a:r>
          </a:p>
          <a:p>
            <a:pPr lvl="0"/>
            <a:r>
              <a:rPr lang="it-IT" dirty="0">
                <a:uFillTx/>
              </a:rPr>
              <a:t>Comunicazione, </a:t>
            </a:r>
            <a:r>
              <a:rPr lang="it-IT" i="1" dirty="0">
                <a:uFillTx/>
              </a:rPr>
              <a:t>quindi</a:t>
            </a:r>
            <a:r>
              <a:rPr lang="it-IT" dirty="0">
                <a:uFillTx/>
              </a:rPr>
              <a:t> </a:t>
            </a:r>
            <a:r>
              <a:rPr lang="it-IT" b="1" dirty="0">
                <a:uFillTx/>
              </a:rPr>
              <a:t>Internet</a:t>
            </a:r>
            <a:r>
              <a:rPr lang="it-IT" dirty="0">
                <a:uFillTx/>
              </a:rPr>
              <a:t>.</a:t>
            </a:r>
          </a:p>
          <a:p>
            <a:endParaRPr lang="it-IT" dirty="0">
              <a:uFillTx/>
            </a:endParaRPr>
          </a:p>
        </p:txBody>
      </p:sp>
      <p:sp>
        <p:nvSpPr>
          <p:cNvPr id="4" name="Segnaposto data 3"/>
          <p:cNvSpPr>
            <a:spLocks noGrp="1"/>
          </p:cNvSpPr>
          <p:nvPr>
            <p:ph type="dt" sz="half" idx="10"/>
          </p:nvPr>
        </p:nvSpPr>
        <p:spPr/>
        <p:txBody>
          <a:bodyPr/>
          <a:lstStyle/>
          <a:p>
            <a:r>
              <a:rPr lang="it-IT" smtClean="0">
                <a:uFillTx/>
              </a:rPr>
              <a:t>Roberto Manno</a:t>
            </a:r>
            <a:endParaRPr lang="it-IT">
              <a:uFillTx/>
            </a:endParaRPr>
          </a:p>
        </p:txBody>
      </p:sp>
      <p:sp>
        <p:nvSpPr>
          <p:cNvPr id="5" name="Segnaposto piè di pagina 4"/>
          <p:cNvSpPr>
            <a:spLocks noGrp="1"/>
          </p:cNvSpPr>
          <p:nvPr>
            <p:ph type="ftr" sz="quarter" idx="11"/>
          </p:nvPr>
        </p:nvSpPr>
        <p:spPr/>
        <p:txBody>
          <a:bodyPr/>
          <a:lstStyle/>
          <a:p>
            <a:r>
              <a:rPr lang="it-IT" smtClean="0">
                <a:uFillTx/>
              </a:rPr>
              <a:t>www.weblegal.it</a:t>
            </a:r>
            <a:endParaRPr lang="it-IT">
              <a:uFillTx/>
            </a:endParaRPr>
          </a:p>
        </p:txBody>
      </p:sp>
      <p:sp>
        <p:nvSpPr>
          <p:cNvPr id="6" name="Segnaposto numero diapositiva 5"/>
          <p:cNvSpPr>
            <a:spLocks noGrp="1"/>
          </p:cNvSpPr>
          <p:nvPr>
            <p:ph type="sldNum" sz="quarter" idx="12"/>
          </p:nvPr>
        </p:nvSpPr>
        <p:spPr/>
        <p:txBody>
          <a:bodyPr/>
          <a:lstStyle/>
          <a:p>
            <a:fld id="{44EA21A8-5A8A-40C0-B2DD-B564AFF44640}" type="slidenum">
              <a:rPr lang="it-IT" smtClean="0">
                <a:uFillTx/>
              </a:rPr>
              <a:t>7</a:t>
            </a:fld>
            <a:endParaRPr lang="it-IT">
              <a:uFillTx/>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solidFill>
                  <a:srgbClr val="FF0000"/>
                </a:solidFill>
                <a:uFillTx/>
              </a:rPr>
              <a:t>Art. 4 del R 207/2009 (2015)</a:t>
            </a:r>
            <a:endParaRPr lang="it-IT" dirty="0">
              <a:solidFill>
                <a:srgbClr val="FF0000"/>
              </a:solidFill>
              <a:uFillTx/>
            </a:endParaRPr>
          </a:p>
        </p:txBody>
      </p:sp>
      <p:sp>
        <p:nvSpPr>
          <p:cNvPr id="3" name="Segnaposto contenuto 2"/>
          <p:cNvSpPr>
            <a:spLocks noGrp="1"/>
          </p:cNvSpPr>
          <p:nvPr>
            <p:ph idx="1"/>
          </p:nvPr>
        </p:nvSpPr>
        <p:spPr/>
        <p:style>
          <a:lnRef idx="2">
            <a:schemeClr val="accent4"/>
          </a:lnRef>
          <a:fillRef idx="1">
            <a:schemeClr val="lt1"/>
          </a:fillRef>
          <a:effectRef idx="0">
            <a:schemeClr val="accent4"/>
          </a:effectRef>
          <a:fontRef idx="minor">
            <a:schemeClr val="dk1"/>
          </a:fontRef>
        </p:style>
        <p:txBody>
          <a:bodyPr>
            <a:normAutofit lnSpcReduction="10000"/>
          </a:bodyPr>
          <a:lstStyle/>
          <a:p>
            <a:pPr marL="0" indent="0">
              <a:buNone/>
            </a:pPr>
            <a:r>
              <a:rPr lang="it-IT" dirty="0">
                <a:uFillTx/>
              </a:rPr>
              <a:t>Possono costituire </a:t>
            </a:r>
            <a:r>
              <a:rPr lang="it-IT" b="1" dirty="0">
                <a:uFillTx/>
                <a:hlinkClick r:id="rId2" tooltip="32015R2424: REPLACED"/>
              </a:rPr>
              <a:t>►M1</a:t>
            </a:r>
            <a:r>
              <a:rPr lang="it-IT" dirty="0">
                <a:uFillTx/>
                <a:hlinkClick r:id="rId2" tooltip="32015R2424: REPLACED"/>
              </a:rPr>
              <a:t> </a:t>
            </a:r>
            <a:r>
              <a:rPr lang="it-IT" dirty="0">
                <a:uFillTx/>
              </a:rPr>
              <a:t> marchi UE</a:t>
            </a:r>
            <a:r>
              <a:rPr lang="it-IT" b="1" dirty="0">
                <a:uFillTx/>
              </a:rPr>
              <a:t> ◄ </a:t>
            </a:r>
            <a:r>
              <a:rPr lang="it-IT" dirty="0">
                <a:uFillTx/>
              </a:rPr>
              <a:t>tutti i segni che possono essere riprodotti graficamente, in particolare le </a:t>
            </a:r>
            <a:r>
              <a:rPr lang="it-IT" i="1" dirty="0">
                <a:solidFill>
                  <a:srgbClr val="FF0000"/>
                </a:solidFill>
                <a:uFillTx/>
              </a:rPr>
              <a:t>parole</a:t>
            </a:r>
            <a:r>
              <a:rPr lang="it-IT" dirty="0">
                <a:uFillTx/>
              </a:rPr>
              <a:t>, compresi i nomi di persone, i disegni, le lettere, le cifre, la forma dei prodotti o del loro imballaggio, a condizione che tali </a:t>
            </a:r>
            <a:r>
              <a:rPr lang="it-IT" i="1" u="sng" dirty="0">
                <a:uFillTx/>
              </a:rPr>
              <a:t>segni siano adatti a distinguere i prodotti o i servizi di un’impresa da quelli di altre imprese</a:t>
            </a:r>
            <a:r>
              <a:rPr lang="it-IT" dirty="0" smtClean="0">
                <a:uFillTx/>
              </a:rPr>
              <a:t>. </a:t>
            </a:r>
          </a:p>
          <a:p>
            <a:pPr marL="0" indent="0" algn="ctr">
              <a:buNone/>
            </a:pPr>
            <a:r>
              <a:rPr lang="it-IT" dirty="0" smtClean="0">
                <a:uFillTx/>
              </a:rPr>
              <a:t>(es: parola «marchio»)</a:t>
            </a:r>
            <a:endParaRPr lang="it-IT" dirty="0">
              <a:uFillTx/>
            </a:endParaRPr>
          </a:p>
        </p:txBody>
      </p:sp>
      <p:sp>
        <p:nvSpPr>
          <p:cNvPr id="4" name="Segnaposto data 3"/>
          <p:cNvSpPr>
            <a:spLocks noGrp="1"/>
          </p:cNvSpPr>
          <p:nvPr>
            <p:ph type="dt" sz="half" idx="10"/>
          </p:nvPr>
        </p:nvSpPr>
        <p:spPr/>
        <p:txBody>
          <a:bodyPr/>
          <a:lstStyle/>
          <a:p>
            <a:r>
              <a:rPr lang="it-IT" smtClean="0">
                <a:uFillTx/>
              </a:rPr>
              <a:t>Roberto Manno</a:t>
            </a:r>
            <a:endParaRPr lang="it-IT">
              <a:uFillTx/>
            </a:endParaRPr>
          </a:p>
        </p:txBody>
      </p:sp>
      <p:sp>
        <p:nvSpPr>
          <p:cNvPr id="5" name="Segnaposto piè di pagina 4"/>
          <p:cNvSpPr>
            <a:spLocks noGrp="1"/>
          </p:cNvSpPr>
          <p:nvPr>
            <p:ph type="ftr" sz="quarter" idx="11"/>
          </p:nvPr>
        </p:nvSpPr>
        <p:spPr/>
        <p:txBody>
          <a:bodyPr/>
          <a:lstStyle/>
          <a:p>
            <a:r>
              <a:rPr lang="it-IT" smtClean="0">
                <a:uFillTx/>
              </a:rPr>
              <a:t>www.weblegal.it</a:t>
            </a:r>
            <a:endParaRPr lang="it-IT">
              <a:uFillTx/>
            </a:endParaRPr>
          </a:p>
        </p:txBody>
      </p:sp>
      <p:sp>
        <p:nvSpPr>
          <p:cNvPr id="6" name="Segnaposto numero diapositiva 5"/>
          <p:cNvSpPr>
            <a:spLocks noGrp="1"/>
          </p:cNvSpPr>
          <p:nvPr>
            <p:ph type="sldNum" sz="quarter" idx="12"/>
          </p:nvPr>
        </p:nvSpPr>
        <p:spPr/>
        <p:txBody>
          <a:bodyPr/>
          <a:lstStyle/>
          <a:p>
            <a:fld id="{44EA21A8-5A8A-40C0-B2DD-B564AFF44640}" type="slidenum">
              <a:rPr lang="it-IT" smtClean="0">
                <a:uFillTx/>
              </a:rPr>
              <a:t>8</a:t>
            </a:fld>
            <a:endParaRPr lang="it-IT">
              <a:uFillTx/>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solidFill>
                  <a:srgbClr val="FF0000"/>
                </a:solidFill>
                <a:uFillTx/>
              </a:rPr>
              <a:t>Art. 7 CTMR</a:t>
            </a:r>
            <a:endParaRPr lang="it-IT" dirty="0">
              <a:solidFill>
                <a:srgbClr val="FF0000"/>
              </a:solidFill>
              <a:uFillTx/>
            </a:endParaRPr>
          </a:p>
        </p:txBody>
      </p:sp>
      <p:sp>
        <p:nvSpPr>
          <p:cNvPr id="3" name="Segnaposto contenuto 2"/>
          <p:cNvSpPr>
            <a:spLocks noGrp="1"/>
          </p:cNvSpPr>
          <p:nvPr>
            <p:ph idx="1"/>
          </p:nvPr>
        </p:nvSpPr>
        <p:spPr>
          <a:xfrm>
            <a:off x="457200" y="1268761"/>
            <a:ext cx="8229600" cy="4752528"/>
          </a:xfrm>
        </p:spPr>
        <p:style>
          <a:lnRef idx="2">
            <a:schemeClr val="accent6"/>
          </a:lnRef>
          <a:fillRef idx="1">
            <a:schemeClr val="lt1"/>
          </a:fillRef>
          <a:effectRef idx="0">
            <a:schemeClr val="accent6"/>
          </a:effectRef>
          <a:fontRef idx="minor">
            <a:schemeClr val="dk1"/>
          </a:fontRef>
        </p:style>
        <p:txBody>
          <a:bodyPr>
            <a:normAutofit/>
          </a:bodyPr>
          <a:lstStyle/>
          <a:p>
            <a:pPr marL="0" indent="0">
              <a:buNone/>
            </a:pPr>
            <a:r>
              <a:rPr lang="it-IT" sz="1600" dirty="0" smtClean="0">
                <a:uFillTx/>
                <a:latin typeface="Calibri" charset="0"/>
              </a:rPr>
              <a:t>Marchi </a:t>
            </a:r>
            <a:r>
              <a:rPr lang="it-IT" sz="1600" b="1" u="sng" dirty="0" smtClean="0">
                <a:uFillTx/>
                <a:latin typeface="Calibri" charset="0"/>
              </a:rPr>
              <a:t>esclusi dalla registrazione:</a:t>
            </a:r>
          </a:p>
          <a:p>
            <a:pPr marL="0" indent="0">
              <a:buNone/>
            </a:pPr>
            <a:r>
              <a:rPr lang="it-IT" sz="1600" dirty="0">
                <a:uFillTx/>
              </a:rPr>
              <a:t>a) i segni non conformi all’articolo 4;</a:t>
            </a:r>
          </a:p>
          <a:p>
            <a:pPr marL="0" indent="0">
              <a:buNone/>
            </a:pPr>
            <a:r>
              <a:rPr lang="it-IT" sz="1600" dirty="0">
                <a:uFillTx/>
              </a:rPr>
              <a:t>b) i marchi </a:t>
            </a:r>
            <a:r>
              <a:rPr lang="it-IT" sz="1600" u="sng" dirty="0">
                <a:uFillTx/>
              </a:rPr>
              <a:t>privi di carattere distintivo</a:t>
            </a:r>
            <a:r>
              <a:rPr lang="it-IT" sz="1600" dirty="0">
                <a:uFillTx/>
              </a:rPr>
              <a:t>;</a:t>
            </a:r>
          </a:p>
          <a:p>
            <a:pPr marL="0" indent="0">
              <a:buNone/>
            </a:pPr>
            <a:r>
              <a:rPr lang="it-IT" sz="1600" dirty="0">
                <a:uFillTx/>
              </a:rPr>
              <a:t>c) i marchi composti </a:t>
            </a:r>
            <a:r>
              <a:rPr lang="it-IT" sz="1600" b="1" i="1" u="sng" dirty="0">
                <a:solidFill>
                  <a:srgbClr val="FF0000"/>
                </a:solidFill>
                <a:uFillTx/>
              </a:rPr>
              <a:t>esclusivamente</a:t>
            </a:r>
            <a:r>
              <a:rPr lang="it-IT" sz="1600" dirty="0">
                <a:uFillTx/>
              </a:rPr>
              <a:t> da segni o indicazioni che in commercio possono servire per designare la specie, la qualità, la quantità, la destinazione, il valore, la provenienza geografica, ovvero l’epoca di fabbricazione del prodotto o di prestazione del servizio, o altre caratteristiche del prodotto o servizio;</a:t>
            </a:r>
          </a:p>
          <a:p>
            <a:pPr marL="0" indent="0">
              <a:buNone/>
            </a:pPr>
            <a:r>
              <a:rPr lang="it-IT" sz="1600" dirty="0">
                <a:uFillTx/>
              </a:rPr>
              <a:t>d) i marchi composti </a:t>
            </a:r>
            <a:r>
              <a:rPr lang="it-IT" sz="1600" b="1" i="1" u="sng" dirty="0">
                <a:solidFill>
                  <a:srgbClr val="FF0000"/>
                </a:solidFill>
                <a:uFillTx/>
              </a:rPr>
              <a:t>esclusivamente</a:t>
            </a:r>
            <a:r>
              <a:rPr lang="it-IT" sz="1600" dirty="0">
                <a:solidFill>
                  <a:srgbClr val="FF0000"/>
                </a:solidFill>
                <a:uFillTx/>
              </a:rPr>
              <a:t> </a:t>
            </a:r>
            <a:r>
              <a:rPr lang="it-IT" sz="1600" dirty="0">
                <a:uFillTx/>
              </a:rPr>
              <a:t>da segni o indicazioni che siano divenuti di uso comune nel linguaggio corrente o nelle consuetudini leali e costanti del commercio</a:t>
            </a:r>
            <a:r>
              <a:rPr lang="it-IT" sz="1600" dirty="0" smtClean="0">
                <a:uFillTx/>
              </a:rPr>
              <a:t>;</a:t>
            </a:r>
          </a:p>
          <a:p>
            <a:pPr marL="0" indent="0">
              <a:buNone/>
            </a:pPr>
            <a:r>
              <a:rPr lang="it-IT" sz="1600" dirty="0" smtClean="0">
                <a:uFillTx/>
              </a:rPr>
              <a:t>e) Marchi necessitati;</a:t>
            </a:r>
          </a:p>
          <a:p>
            <a:pPr marL="0" indent="0">
              <a:buNone/>
            </a:pPr>
            <a:r>
              <a:rPr lang="it-IT" sz="1600" dirty="0" smtClean="0">
                <a:uFillTx/>
              </a:rPr>
              <a:t>f) Ordine pubblico o buon costume (marchio «F**K» in USA);</a:t>
            </a:r>
          </a:p>
          <a:p>
            <a:pPr marL="0" indent="0">
              <a:buNone/>
            </a:pPr>
            <a:r>
              <a:rPr lang="it-IT" sz="1600" dirty="0" smtClean="0">
                <a:uFillTx/>
              </a:rPr>
              <a:t>g) Marchi geografici </a:t>
            </a:r>
          </a:p>
          <a:p>
            <a:pPr marL="0" indent="0">
              <a:buNone/>
            </a:pPr>
            <a:r>
              <a:rPr lang="it-IT" sz="1600" dirty="0" smtClean="0">
                <a:uFillTx/>
              </a:rPr>
              <a:t>h) Marchi che contengono/riproducono «elementi </a:t>
            </a:r>
            <a:r>
              <a:rPr lang="it-IT" sz="1600" dirty="0" err="1" smtClean="0">
                <a:uFillTx/>
              </a:rPr>
              <a:t>essenzialI</a:t>
            </a:r>
            <a:r>
              <a:rPr lang="it-IT" sz="1600" dirty="0" smtClean="0">
                <a:uFillTx/>
              </a:rPr>
              <a:t>» di varietà vegetali della stessa specie o apparentate.</a:t>
            </a:r>
          </a:p>
          <a:p>
            <a:pPr marL="0" indent="0">
              <a:buNone/>
            </a:pPr>
            <a:r>
              <a:rPr lang="it-IT" sz="1600" dirty="0" smtClean="0">
                <a:uFillTx/>
              </a:rPr>
              <a:t>Ciò vale anche </a:t>
            </a:r>
            <a:r>
              <a:rPr lang="it-IT" sz="1600" dirty="0">
                <a:uFillTx/>
              </a:rPr>
              <a:t>se le cause d’impedimento esistono soltanto </a:t>
            </a:r>
            <a:r>
              <a:rPr lang="it-IT" sz="1600" b="1" u="sng" dirty="0">
                <a:uFillTx/>
              </a:rPr>
              <a:t>per una parte dell' </a:t>
            </a:r>
            <a:r>
              <a:rPr lang="it-IT" sz="1600" b="1" u="sng" dirty="0" smtClean="0">
                <a:uFillTx/>
              </a:rPr>
              <a:t>Unione</a:t>
            </a:r>
            <a:r>
              <a:rPr lang="it-IT" sz="1600" b="1" u="sng" dirty="0">
                <a:uFillTx/>
              </a:rPr>
              <a:t> </a:t>
            </a:r>
            <a:endParaRPr lang="it-IT" sz="1600" b="1" u="sng" dirty="0" smtClean="0">
              <a:uFillTx/>
            </a:endParaRPr>
          </a:p>
          <a:p>
            <a:pPr marL="0" indent="0">
              <a:buNone/>
            </a:pPr>
            <a:r>
              <a:rPr lang="it-IT" sz="1600" dirty="0" smtClean="0">
                <a:uFillTx/>
              </a:rPr>
              <a:t>Casi sub b), c) e d), non si applicano se il marchio ha acquistato, per tutti i prodotti o servizi per i quali si chiede la registrazione, un carattere distintivo </a:t>
            </a:r>
            <a:r>
              <a:rPr lang="it-IT" sz="1600" b="1" u="sng" dirty="0" smtClean="0">
                <a:uFillTx/>
              </a:rPr>
              <a:t>in seguito all’uso che ne è stato fatto.</a:t>
            </a:r>
          </a:p>
          <a:p>
            <a:pPr marL="0" indent="0">
              <a:buNone/>
            </a:pPr>
            <a:endParaRPr lang="it-IT" sz="1600" dirty="0">
              <a:uFillTx/>
            </a:endParaRPr>
          </a:p>
          <a:p>
            <a:pPr marL="0" indent="0">
              <a:buNone/>
            </a:pPr>
            <a:endParaRPr lang="it-IT" sz="1600" dirty="0">
              <a:uFillTx/>
              <a:latin typeface="Calibri" charset="0"/>
            </a:endParaRPr>
          </a:p>
        </p:txBody>
      </p:sp>
      <p:sp>
        <p:nvSpPr>
          <p:cNvPr id="4" name="Segnaposto data 3"/>
          <p:cNvSpPr>
            <a:spLocks noGrp="1"/>
          </p:cNvSpPr>
          <p:nvPr>
            <p:ph type="dt" sz="half" idx="10"/>
          </p:nvPr>
        </p:nvSpPr>
        <p:spPr/>
        <p:txBody>
          <a:bodyPr/>
          <a:lstStyle/>
          <a:p>
            <a:r>
              <a:rPr lang="it-IT" smtClean="0">
                <a:uFillTx/>
              </a:rPr>
              <a:t>Roberto Manno</a:t>
            </a:r>
            <a:endParaRPr lang="it-IT">
              <a:uFillTx/>
            </a:endParaRPr>
          </a:p>
        </p:txBody>
      </p:sp>
      <p:sp>
        <p:nvSpPr>
          <p:cNvPr id="5" name="Segnaposto piè di pagina 4"/>
          <p:cNvSpPr>
            <a:spLocks noGrp="1"/>
          </p:cNvSpPr>
          <p:nvPr>
            <p:ph type="ftr" sz="quarter" idx="11"/>
          </p:nvPr>
        </p:nvSpPr>
        <p:spPr/>
        <p:txBody>
          <a:bodyPr/>
          <a:lstStyle/>
          <a:p>
            <a:r>
              <a:rPr lang="it-IT" smtClean="0">
                <a:uFillTx/>
              </a:rPr>
              <a:t>www.weblegal.it</a:t>
            </a:r>
            <a:endParaRPr lang="it-IT">
              <a:uFillTx/>
            </a:endParaRPr>
          </a:p>
        </p:txBody>
      </p:sp>
      <p:sp>
        <p:nvSpPr>
          <p:cNvPr id="6" name="Segnaposto numero diapositiva 5"/>
          <p:cNvSpPr>
            <a:spLocks noGrp="1"/>
          </p:cNvSpPr>
          <p:nvPr>
            <p:ph type="sldNum" sz="quarter" idx="12"/>
          </p:nvPr>
        </p:nvSpPr>
        <p:spPr/>
        <p:txBody>
          <a:bodyPr/>
          <a:lstStyle/>
          <a:p>
            <a:fld id="{44EA21A8-5A8A-40C0-B2DD-B564AFF44640}" type="slidenum">
              <a:rPr lang="it-IT" smtClean="0">
                <a:uFillTx/>
              </a:rPr>
              <a:t>9</a:t>
            </a:fld>
            <a:endParaRPr lang="it-IT">
              <a:uFillTx/>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1">
          <a:schemeClr val="accent1"/>
        </a:fillRef>
        <a:effectRef idx="1">
          <a:schemeClr val="accent1"/>
        </a:effectRef>
        <a:fontRef idx="minor">
          <a:schemeClr val="lt1"/>
        </a:fontRef>
      </a:style>
    </a:spDef>
    <a:lnDef>
      <a:spPr/>
      <a:bodyPr/>
      <a:lstStyle/>
      <a:style>
        <a:lnRef idx="1">
          <a:schemeClr val="accent1"/>
        </a:lnRef>
        <a:fillRef idx="0">
          <a:schemeClr val="accent1"/>
        </a:fillRef>
        <a:effectRef idx="1">
          <a:schemeClr val="accent1"/>
        </a:effectRef>
        <a:fontRef idx="minor">
          <a:schemeClr val="tx1"/>
        </a:fontRef>
      </a:style>
    </a:lnDef>
    <a:txDef>
      <a:spPr/>
      <a:bodyPr/>
      <a:lstStyle/>
    </a:txDef>
  </a:objectDefaults>
  <a:extraClrSchemeLst/>
</a:theme>
</file>

<file path=ppt/theme/theme2.xml><?xml version="1.0" encoding="utf-8"?>
<a:theme xmlns:a="http://schemas.openxmlformats.org/drawingml/2006/main" name="Tema di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1">
          <a:schemeClr val="accent1"/>
        </a:fillRef>
        <a:effectRef idx="1">
          <a:schemeClr val="accent1"/>
        </a:effectRef>
        <a:fontRef idx="minor">
          <a:schemeClr val="lt1"/>
        </a:fontRef>
      </a:style>
    </a:spDef>
    <a:lnDef>
      <a:spPr/>
      <a:bodyPr/>
      <a:lstStyle/>
      <a:style>
        <a:lnRef idx="1">
          <a:schemeClr val="accent1"/>
        </a:lnRef>
        <a:fillRef idx="0">
          <a:schemeClr val="accent1"/>
        </a:fillRef>
        <a:effectRef idx="1">
          <a:schemeClr val="accent1"/>
        </a:effectRef>
        <a:fontRef idx="minor">
          <a:schemeClr val="tx1"/>
        </a:fontRef>
      </a:style>
    </a:lnDef>
    <a:txDef>
      <a:spPr/>
      <a:bodyPr/>
      <a:lstStyle/>
    </a:txDef>
  </a:objectDefaults>
  <a:extraClrSchemeLst/>
</a:theme>
</file>

<file path=docProps/app.xml><?xml version="1.0" encoding="utf-8"?>
<Properties xmlns="http://schemas.openxmlformats.org/officeDocument/2006/extended-properties" xmlns:vt="http://schemas.openxmlformats.org/officeDocument/2006/docPropsVTypes">
  <TotalTime>1015</TotalTime>
  <Words>1796</Words>
  <Application>Microsoft Office PowerPoint</Application>
  <PresentationFormat>Presentazione su schermo (4:3)</PresentationFormat>
  <Paragraphs>203</Paragraphs>
  <Slides>25</Slides>
  <Notes>0</Notes>
  <HiddenSlides>0</HiddenSlides>
  <MMClips>0</MMClips>
  <ScaleCrop>false</ScaleCrop>
  <HeadingPairs>
    <vt:vector size="4" baseType="variant">
      <vt:variant>
        <vt:lpstr>Tema</vt:lpstr>
      </vt:variant>
      <vt:variant>
        <vt:i4>1</vt:i4>
      </vt:variant>
      <vt:variant>
        <vt:lpstr>Titoli diapositive</vt:lpstr>
      </vt:variant>
      <vt:variant>
        <vt:i4>25</vt:i4>
      </vt:variant>
    </vt:vector>
  </HeadingPairs>
  <TitlesOfParts>
    <vt:vector size="26" baseType="lpstr">
      <vt:lpstr>Tema di Office</vt:lpstr>
      <vt:lpstr>Università degli studi di Bari</vt:lpstr>
      <vt:lpstr>Cos’è e a cosa serve un dominio?</vt:lpstr>
      <vt:lpstr>Presentazione standard di PowerPoint</vt:lpstr>
      <vt:lpstr>Non c’è bisogno di «ius excludendi»</vt:lpstr>
      <vt:lpstr>Dominio della tecnica – Dominio del diritto</vt:lpstr>
      <vt:lpstr>Esempio: la parola «Capri»</vt:lpstr>
      <vt:lpstr>Il marchio </vt:lpstr>
      <vt:lpstr>Art. 4 del R 207/2009 (2015)</vt:lpstr>
      <vt:lpstr>Art. 7 CTMR</vt:lpstr>
      <vt:lpstr>Art.7(1)(b) R 207/2009</vt:lpstr>
      <vt:lpstr>Un caso dall’EUIPO…</vt:lpstr>
      <vt:lpstr>Acquisto dei diritti esclusivi</vt:lpstr>
      <vt:lpstr>Unitarietà Segni Distintivi: art. 22 CPI</vt:lpstr>
      <vt:lpstr>Nome a Dominio = nonsolomarchio</vt:lpstr>
      <vt:lpstr>ICANN - UDRP</vt:lpstr>
      <vt:lpstr>Clear-cut cases of cybersquatting</vt:lpstr>
      <vt:lpstr>Registro.it – risoluzione dispute</vt:lpstr>
      <vt:lpstr>Osservatorio Giurisprudenza</vt:lpstr>
      <vt:lpstr>Rassegna caselaw: riposa.com</vt:lpstr>
      <vt:lpstr>Booking.eu</vt:lpstr>
      <vt:lpstr>Materia.com</vt:lpstr>
      <vt:lpstr>BarlettaLIFE.it VS BarlettaLIVE.it</vt:lpstr>
      <vt:lpstr>Actual Use of domain name</vt:lpstr>
      <vt:lpstr>ICANN – UDRP – URS (15 marzo 2016)</vt:lpstr>
      <vt:lpstr>Grazie!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Seminario - Marchi e Domain Names - UniBa 2 maggio 2016</dc:title>
  <dc:creator>Roberto</dc:creator>
  <cp:keywords>marchi, domini, internet</cp:keywords>
  <cp:lastModifiedBy>Roberto</cp:lastModifiedBy>
  <cp:revision>58</cp:revision>
  <cp:lastPrinted>2016-05-02T09:22:29Z</cp:lastPrinted>
  <dcterms:created xsi:type="dcterms:W3CDTF">2015-06-15T08:18:09Z</dcterms:created>
  <dcterms:modified xsi:type="dcterms:W3CDTF">2016-05-02T09:53:29Z</dcterms:modified>
  <cp:category>diritto proprietà industriale</cp:category>
</cp:coreProperties>
</file>